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5"/>
  </p:notesMasterIdLst>
  <p:handoutMasterIdLst>
    <p:handoutMasterId r:id="rId16"/>
  </p:handoutMasterIdLst>
  <p:sldIdLst>
    <p:sldId id="450" r:id="rId2"/>
    <p:sldId id="475" r:id="rId3"/>
    <p:sldId id="482" r:id="rId4"/>
    <p:sldId id="481" r:id="rId5"/>
    <p:sldId id="456" r:id="rId6"/>
    <p:sldId id="476" r:id="rId7"/>
    <p:sldId id="479" r:id="rId8"/>
    <p:sldId id="470" r:id="rId9"/>
    <p:sldId id="478" r:id="rId10"/>
    <p:sldId id="471" r:id="rId11"/>
    <p:sldId id="474" r:id="rId12"/>
    <p:sldId id="480" r:id="rId13"/>
    <p:sldId id="45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FFFF66"/>
    <a:srgbClr val="003300"/>
    <a:srgbClr val="FFCC00"/>
    <a:srgbClr val="009900"/>
    <a:srgbClr val="0000FF"/>
    <a:srgbClr val="FFFF99"/>
    <a:srgbClr val="0066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029" autoAdjust="0"/>
    <p:restoredTop sz="93548" autoAdjust="0"/>
  </p:normalViewPr>
  <p:slideViewPr>
    <p:cSldViewPr>
      <p:cViewPr>
        <p:scale>
          <a:sx n="70" d="100"/>
          <a:sy n="70" d="100"/>
        </p:scale>
        <p:origin x="-157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EB1341-C8FE-4B8A-8449-F406F9065617}" type="datetimeFigureOut">
              <a:rPr lang="id-ID"/>
              <a:pPr>
                <a:defRPr/>
              </a:pPr>
              <a:t>01/08/2013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B3C0E1C-7098-4795-96D2-8335A26B34B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C71B3C-6398-4BAB-8632-097B048D19F6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F1410E-6BFA-4F0A-A421-9231AC80F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title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36718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/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96B2B89-BB09-4E49-A137-7C73774A2746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076AA6F-515A-445A-B59D-A3153B8E3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3C29-C619-4293-B9CB-265E46066F0B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A2DAB-7600-4006-8425-423759A2D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9115F-07BE-4D91-944D-7966A2F8BAAA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C3BE4-3EAD-4558-B3FF-D340F4360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092FA-DC55-43EC-9584-8025C3196B1B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9FAE-A6C6-44C7-9BBC-3DFE2334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sec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048000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/>
          <a:lstStyle>
            <a:lvl1pPr algn="ctr">
              <a:defRPr sz="4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/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A8EA-6218-42F4-BC52-FC3097E78D9F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C6B52-092B-470F-9E05-244291029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4DB1E-7623-4810-AE67-6223C7A107A2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9D0E4-89CC-4B5B-A167-2B6B040F7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C24F-8751-4580-81E9-CF483F9F2E7B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30C5-D8B8-4EC2-91D3-2365E1137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384D8-8237-415D-B9EE-E5CE807B4AF6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6269A-D006-4654-B880-22D64861D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350E9-27E9-463A-912B-CEA9F715775F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2F157-998D-49DA-909C-F0D329FE2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304F2-70B4-46AF-AF64-C778C0154715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C6A25-4F1B-4354-8B3A-4E0962874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anchor="t" anchorCtr="0"/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F446A-5285-47B5-95F1-6BD40F18D95C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26F08-63EA-48F5-8C58-A9C28742E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rgbClr val="009900"/>
            </a:gs>
            <a:gs pos="50000">
              <a:srgbClr val="9CB86E"/>
            </a:gs>
            <a:gs pos="100000">
              <a:srgbClr val="156B1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Firelight content.pn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963" y="274638"/>
            <a:ext cx="568007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97B8DF11-B3B9-4737-AEE2-54932ECD8ADD}" type="datetimeFigureOut">
              <a:rPr lang="en-US"/>
              <a:pPr>
                <a:defRPr/>
              </a:pPr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1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0A2C30EE-F509-4104-B1B2-DF33BAB98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39" r:id="rId1"/>
    <p:sldLayoutId id="2147484432" r:id="rId2"/>
    <p:sldLayoutId id="2147484440" r:id="rId3"/>
    <p:sldLayoutId id="2147484433" r:id="rId4"/>
    <p:sldLayoutId id="2147484434" r:id="rId5"/>
    <p:sldLayoutId id="2147484435" r:id="rId6"/>
    <p:sldLayoutId id="2147484436" r:id="rId7"/>
    <p:sldLayoutId id="2147484441" r:id="rId8"/>
    <p:sldLayoutId id="2147484442" r:id="rId9"/>
    <p:sldLayoutId id="2147484437" r:id="rId10"/>
    <p:sldLayoutId id="21474844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800672" y="1219201"/>
            <a:ext cx="77724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066800" y="-9686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1152" y="1496704"/>
            <a:ext cx="86106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Pesan</a:t>
            </a:r>
            <a:r>
              <a:rPr lang="en-US" sz="30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n-US" sz="3000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dari</a:t>
            </a:r>
            <a:r>
              <a:rPr lang="en-US" sz="30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 General Manager,</a:t>
            </a:r>
          </a:p>
          <a:p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itchFamily="66" charset="0"/>
            </a:endParaRPr>
          </a:p>
          <a:p>
            <a:pPr algn="just"/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Bulan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Ramadan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tinggal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tersisa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beberapa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hari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lagi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Idul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Fitri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segera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tiba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yang kali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ini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jatuh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pada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tanggal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8 &amp; 9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Agustus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2013,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semarak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menyambut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Idul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Fitri-pun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sudah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terasa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dimana-mana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.</a:t>
            </a:r>
          </a:p>
          <a:p>
            <a:pPr algn="just"/>
            <a:endParaRPr lang="en-US" sz="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Khusus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pada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tanggal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8 &amp; 9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Agustus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2013,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turut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bergembira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Hari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Kemenangan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saudara-saudara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kita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Umat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Islam,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menyediakan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HIDANGAN LEBARAN SEDERHANA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Main Lobby. Resident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dipersilahkan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datang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Menikmatinya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(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selama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masih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tersedia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),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bagi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Resident yang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juga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ingin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berbagi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dengan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Menyediakan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Hidangan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Lebaran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dipersilahkan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harap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menghubungi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Tenant Relations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bantu.</a:t>
            </a:r>
          </a:p>
          <a:p>
            <a:pPr algn="just"/>
            <a:endParaRPr lang="en-US" sz="10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Selamat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Menyambut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Hari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Raya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Idul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Fitri 1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Syawal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1434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Hijriah</a:t>
            </a:r>
            <a:endParaRPr lang="en-US" sz="20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endParaRPr lang="en-US" sz="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endParaRPr lang="en-US" sz="1000" dirty="0" smtClean="0">
              <a:latin typeface="Brush Script MT" pitchFamily="66" charset="0"/>
            </a:endParaRPr>
          </a:p>
          <a:p>
            <a:pPr algn="just"/>
            <a:r>
              <a:rPr lang="en-US" sz="24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rush Script MT" pitchFamily="66" charset="0"/>
              </a:rPr>
              <a:t>Condominium Management </a:t>
            </a: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783026" y="1705302"/>
            <a:ext cx="7598974" cy="4724400"/>
          </a:xfrm>
          <a:prstGeom prst="roundRect">
            <a:avLst/>
          </a:prstGeom>
          <a:solidFill>
            <a:srgbClr val="C00000">
              <a:alpha val="81000"/>
            </a:srgbClr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ockwell" pitchFamily="18" charset="0"/>
                <a:ea typeface="+mn-ea"/>
                <a:cs typeface="+mn-cs"/>
              </a:rPr>
              <a:t>TEMPAT</a:t>
            </a:r>
            <a:r>
              <a:rPr kumimoji="0" lang="en-US" sz="2400" b="1" i="0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ockwell" pitchFamily="18" charset="0"/>
                <a:ea typeface="+mn-ea"/>
                <a:cs typeface="+mn-cs"/>
              </a:rPr>
              <a:t> SAMPAH DI TANGGA DARURAT</a:t>
            </a:r>
            <a:endParaRPr kumimoji="0" lang="en-US" sz="2400" b="1" i="0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Rockwell" pitchFamily="18" charset="0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ockwell" pitchFamily="18" charset="0"/>
                <a:ea typeface="+mn-ea"/>
                <a:cs typeface="+mn-cs"/>
              </a:rPr>
              <a:t>-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" b="1" kern="0" dirty="0" smtClean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ockwell" pitchFamily="18" charset="0"/>
                <a:ea typeface="+mn-ea"/>
                <a:cs typeface="+mn-cs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kern="0" dirty="0" smtClean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Diingatkan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kepada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seluruh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Resident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untuk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benar-benar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menggunakan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tempat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sampah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yang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sudah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kami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bedakan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WARNA PENUTUPNYA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kern="0" dirty="0" smtClean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Tempat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Sampah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dengan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PENUTUP WARNA </a:t>
            </a:r>
            <a:r>
              <a:rPr lang="en-US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KUNING </a:t>
            </a:r>
            <a:r>
              <a:rPr lang="en-US" sz="24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khusus</a:t>
            </a:r>
            <a:r>
              <a:rPr lang="en-US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24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untuk</a:t>
            </a:r>
            <a:r>
              <a:rPr lang="en-US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SAMPAH RUMAH TANGGA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Tempat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Sampah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b="1" kern="0" dirty="0" err="1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dengan</a:t>
            </a:r>
            <a:r>
              <a:rPr lang="en-US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PENUTUP WARNA</a:t>
            </a:r>
            <a:r>
              <a:rPr lang="en-US" sz="2400" b="1" kern="0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24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HIJAU </a:t>
            </a:r>
            <a:r>
              <a:rPr lang="en-US" sz="2400" b="1" kern="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khusus</a:t>
            </a:r>
            <a:r>
              <a:rPr lang="en-US" sz="24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2400" b="1" kern="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untuk</a:t>
            </a:r>
            <a:r>
              <a:rPr lang="en-US" sz="24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SAMPAH DAUR ULANG</a:t>
            </a:r>
          </a:p>
        </p:txBody>
      </p:sp>
      <p:grpSp>
        <p:nvGrpSpPr>
          <p:cNvPr id="3" name="Group 11"/>
          <p:cNvGrpSpPr/>
          <p:nvPr/>
        </p:nvGrpSpPr>
        <p:grpSpPr>
          <a:xfrm>
            <a:off x="733098" y="168493"/>
            <a:ext cx="7696200" cy="1231900"/>
            <a:chOff x="733098" y="168493"/>
            <a:chExt cx="7696200" cy="1231900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733098" y="168493"/>
              <a:ext cx="7696200" cy="1231900"/>
              <a:chOff x="914400" y="4822208"/>
              <a:chExt cx="7696200" cy="1232848"/>
            </a:xfrm>
          </p:grpSpPr>
          <p:sp>
            <p:nvSpPr>
              <p:cNvPr id="18" name="Round Diagonal Corner Rectangle 17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ound Diagonal Corner Rectangle 18"/>
              <p:cNvSpPr/>
              <p:nvPr/>
            </p:nvSpPr>
            <p:spPr>
              <a:xfrm>
                <a:off x="990600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16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00586" y="322481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257800" y="709831"/>
              <a:ext cx="195431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6600"/>
                  </a:solidFill>
                  <a:latin typeface="Cambria" pitchFamily="18" charset="0"/>
                </a:rPr>
                <a:t>KETENTUAN</a:t>
              </a:r>
              <a:endParaRPr lang="id-ID" dirty="0"/>
            </a:p>
          </p:txBody>
        </p:sp>
      </p:grp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6"/>
          <p:cNvGrpSpPr>
            <a:grpSpLocks/>
          </p:cNvGrpSpPr>
          <p:nvPr/>
        </p:nvGrpSpPr>
        <p:grpSpPr bwMode="auto">
          <a:xfrm>
            <a:off x="762000" y="200025"/>
            <a:ext cx="7696200" cy="1231900"/>
            <a:chOff x="914400" y="4822208"/>
            <a:chExt cx="7696200" cy="1232848"/>
          </a:xfrm>
        </p:grpSpPr>
        <p:sp>
          <p:nvSpPr>
            <p:cNvPr id="26" name="Round Diagonal Corner Rectangle 25"/>
            <p:cNvSpPr/>
            <p:nvPr/>
          </p:nvSpPr>
          <p:spPr>
            <a:xfrm>
              <a:off x="914400" y="5341720"/>
              <a:ext cx="7253288" cy="713336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rgbClr val="003300"/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rPr>
                <a:t>.……………  </a:t>
              </a:r>
              <a:endParaRPr lang="en-US" dirty="0">
                <a:ln w="10541" cmpd="sng">
                  <a:noFill/>
                  <a:prstDash val="solid"/>
                </a:ln>
                <a:solidFill>
                  <a:prstClr val="white"/>
                </a:solidFill>
              </a:endParaRPr>
            </a:p>
          </p:txBody>
        </p:sp>
        <p:sp>
          <p:nvSpPr>
            <p:cNvPr id="27" name="Round Diagonal Corner Rectangle 26"/>
            <p:cNvSpPr/>
            <p:nvPr/>
          </p:nvSpPr>
          <p:spPr>
            <a:xfrm>
              <a:off x="990600" y="5232098"/>
              <a:ext cx="7510463" cy="760998"/>
            </a:xfrm>
            <a:prstGeom prst="round2Diag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4300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08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n w="10541" cmpd="sng">
                  <a:noFill/>
                  <a:prstDash val="solid"/>
                </a:ln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7315200" y="4822208"/>
              <a:ext cx="1295400" cy="12185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2" name="Picture 2" descr="H:\GMTS\Logo Cambridge\CAMBRIDGE-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29488" y="354013"/>
            <a:ext cx="990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5334000" y="755650"/>
            <a:ext cx="173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6600"/>
                </a:solidFill>
                <a:latin typeface="Cambria" pitchFamily="18" charset="0"/>
              </a:rPr>
              <a:t>REMINDER</a:t>
            </a:r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457200" y="14478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PENGHEMATAN PENGGUNAAN</a:t>
            </a:r>
          </a:p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LISTRIK &amp;AIR</a:t>
            </a:r>
            <a:endParaRPr lang="en-US" sz="1200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2590800"/>
            <a:ext cx="8534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Berlin Sans FB Demi" pitchFamily="34" charset="0"/>
              </a:rPr>
              <a:t>Seluruh</a:t>
            </a:r>
            <a:r>
              <a:rPr lang="en-US" sz="2000" dirty="0" smtClean="0">
                <a:latin typeface="Berlin Sans FB Demi" pitchFamily="34" charset="0"/>
              </a:rPr>
              <a:t> RESIDENT </a:t>
            </a:r>
            <a:r>
              <a:rPr lang="en-US" sz="2000" dirty="0" err="1" smtClean="0">
                <a:latin typeface="Berlin Sans FB Demi" pitchFamily="34" charset="0"/>
              </a:rPr>
              <a:t>dimohon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MENGINGATKAN DRIVER-</a:t>
            </a:r>
            <a:r>
              <a:rPr lang="en-US" sz="2000" dirty="0" err="1" smtClean="0">
                <a:latin typeface="Berlin Sans FB Demi" pitchFamily="34" charset="0"/>
              </a:rPr>
              <a:t>nya</a:t>
            </a:r>
            <a:r>
              <a:rPr lang="en-US" sz="2000" dirty="0" smtClean="0">
                <a:latin typeface="Berlin Sans FB Demi" pitchFamily="34" charset="0"/>
              </a:rPr>
              <a:t>  agar </a:t>
            </a:r>
            <a:r>
              <a:rPr lang="en-US" sz="2000" dirty="0" err="1" smtClean="0">
                <a:latin typeface="Berlin Sans FB Demi" pitchFamily="34" charset="0"/>
              </a:rPr>
              <a:t>turut</a:t>
            </a:r>
            <a:r>
              <a:rPr lang="en-US" sz="2000" dirty="0" smtClean="0">
                <a:latin typeface="Berlin Sans FB Demi" pitchFamily="34" charset="0"/>
              </a:rPr>
              <a:t> MENGHEMAT PENGGUNAAN LISTRIK &amp; AIR.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Contoh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saat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mencuci</a:t>
            </a:r>
            <a:r>
              <a:rPr lang="en-US" sz="2000" dirty="0" smtClean="0">
                <a:latin typeface="Berlin Sans FB Demi" pitchFamily="34" charset="0"/>
              </a:rPr>
              <a:t> Mobil, </a:t>
            </a:r>
            <a:r>
              <a:rPr lang="en-US" sz="2000" dirty="0" err="1" smtClean="0">
                <a:latin typeface="Berlin Sans FB Demi" pitchFamily="34" charset="0"/>
              </a:rPr>
              <a:t>menggunakan</a:t>
            </a:r>
            <a:r>
              <a:rPr lang="en-US" sz="2000" dirty="0" smtClean="0">
                <a:latin typeface="Berlin Sans FB Demi" pitchFamily="34" charset="0"/>
              </a:rPr>
              <a:t> Toilet : 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Nyalakan</a:t>
            </a:r>
            <a:r>
              <a:rPr lang="en-US" sz="2000" dirty="0" smtClean="0">
                <a:latin typeface="Berlin Sans FB Demi" pitchFamily="34" charset="0"/>
              </a:rPr>
              <a:t> LAMPU </a:t>
            </a:r>
            <a:r>
              <a:rPr lang="en-US" sz="2000" dirty="0" err="1" smtClean="0">
                <a:latin typeface="Berlin Sans FB Demi" pitchFamily="34" charset="0"/>
              </a:rPr>
              <a:t>seperlunya</a:t>
            </a:r>
            <a:r>
              <a:rPr lang="en-US" sz="2000" dirty="0" smtClean="0">
                <a:latin typeface="Berlin Sans FB Demi" pitchFamily="34" charset="0"/>
              </a:rPr>
              <a:t>,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gunakan</a:t>
            </a:r>
            <a:r>
              <a:rPr lang="en-US" sz="2000" dirty="0" smtClean="0">
                <a:latin typeface="Berlin Sans FB Demi" pitchFamily="34" charset="0"/>
              </a:rPr>
              <a:t> Air </a:t>
            </a:r>
            <a:r>
              <a:rPr lang="en-US" sz="2000" dirty="0" err="1" smtClean="0">
                <a:latin typeface="Berlin Sans FB Demi" pitchFamily="34" charset="0"/>
              </a:rPr>
              <a:t>secukupnya</a:t>
            </a:r>
            <a:r>
              <a:rPr lang="en-US" sz="2000" dirty="0" smtClean="0">
                <a:latin typeface="Berlin Sans FB Demi" pitchFamily="34" charset="0"/>
              </a:rPr>
              <a:t>.</a:t>
            </a:r>
            <a:endParaRPr lang="en-US" sz="1000" dirty="0" smtClean="0">
              <a:latin typeface="Berlin Sans FB Demi" pitchFamily="34" charset="0"/>
            </a:endParaRPr>
          </a:p>
          <a:p>
            <a:pPr algn="ctr"/>
            <a:endParaRPr lang="en-US" sz="1000" dirty="0" smtClean="0">
              <a:latin typeface="Berlin Sans FB Demi" pitchFamily="34" charset="0"/>
            </a:endParaRPr>
          </a:p>
          <a:p>
            <a:pPr algn="ctr"/>
            <a:r>
              <a:rPr lang="en-US" sz="2000" dirty="0" smtClean="0">
                <a:latin typeface="Berlin Sans FB Demi" pitchFamily="34" charset="0"/>
              </a:rPr>
              <a:t>Driver </a:t>
            </a:r>
            <a:r>
              <a:rPr lang="en-US" sz="2000" dirty="0" err="1" smtClean="0">
                <a:latin typeface="Berlin Sans FB Demi" pitchFamily="34" charset="0"/>
              </a:rPr>
              <a:t>harus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menyadari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bahwa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Listrik</a:t>
            </a:r>
            <a:r>
              <a:rPr lang="en-US" sz="2000" dirty="0" smtClean="0">
                <a:latin typeface="Berlin Sans FB Demi" pitchFamily="34" charset="0"/>
              </a:rPr>
              <a:t> &amp; Air yang </a:t>
            </a:r>
            <a:r>
              <a:rPr lang="en-US" sz="2000" dirty="0" err="1" smtClean="0">
                <a:latin typeface="Berlin Sans FB Demi" pitchFamily="34" charset="0"/>
              </a:rPr>
              <a:t>digunakan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apapun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area Condominium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sesungguhnya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tidaklah</a:t>
            </a:r>
            <a:r>
              <a:rPr lang="en-US" sz="2000" dirty="0" smtClean="0">
                <a:latin typeface="Berlin Sans FB Demi" pitchFamily="34" charset="0"/>
              </a:rPr>
              <a:t> GRATIS </a:t>
            </a:r>
            <a:r>
              <a:rPr lang="en-US" sz="2000" dirty="0" err="1" smtClean="0">
                <a:latin typeface="Berlin Sans FB Demi" pitchFamily="34" charset="0"/>
              </a:rPr>
              <a:t>namun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dibayar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bersama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oleh</a:t>
            </a:r>
            <a:r>
              <a:rPr lang="en-US" sz="2000" dirty="0" smtClean="0">
                <a:latin typeface="Berlin Sans FB Demi" pitchFamily="34" charset="0"/>
              </a:rPr>
              <a:t> Resident.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Sepatutnya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mereka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tahu</a:t>
            </a:r>
            <a:r>
              <a:rPr lang="en-US" sz="2000" dirty="0" smtClean="0">
                <a:latin typeface="Berlin Sans FB Demi" pitchFamily="34" charset="0"/>
              </a:rPr>
              <a:t>, </a:t>
            </a:r>
            <a:r>
              <a:rPr lang="en-US" sz="2000" dirty="0" err="1" smtClean="0">
                <a:latin typeface="Berlin Sans FB Demi" pitchFamily="34" charset="0"/>
              </a:rPr>
              <a:t>karena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sebagian</a:t>
            </a:r>
            <a:r>
              <a:rPr lang="en-US" sz="2000" dirty="0" smtClean="0">
                <a:latin typeface="Berlin Sans FB Demi" pitchFamily="34" charset="0"/>
              </a:rPr>
              <a:t> Driver </a:t>
            </a:r>
            <a:r>
              <a:rPr lang="en-US" sz="2000" dirty="0" err="1" smtClean="0">
                <a:latin typeface="Berlin Sans FB Demi" pitchFamily="34" charset="0"/>
              </a:rPr>
              <a:t>masih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sering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terlihat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kurang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memperdulikan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hal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, </a:t>
            </a:r>
            <a:r>
              <a:rPr lang="en-US" sz="2000" dirty="0" err="1" smtClean="0">
                <a:latin typeface="Berlin Sans FB Demi" pitchFamily="34" charset="0"/>
              </a:rPr>
              <a:t>walaupun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Pengumuman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Peringatan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telah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dipasang</a:t>
            </a:r>
            <a:r>
              <a:rPr lang="en-US" sz="2000" dirty="0" smtClean="0">
                <a:latin typeface="Berlin Sans FB Demi" pitchFamily="34" charset="0"/>
              </a:rPr>
              <a:t>.</a:t>
            </a:r>
          </a:p>
          <a:p>
            <a:pPr algn="ctr"/>
            <a:endParaRPr lang="en-US" sz="2000" dirty="0" smtClean="0">
              <a:latin typeface="Berlin Sans FB Demi" pitchFamily="34" charset="0"/>
            </a:endParaRP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Sebelumnya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kami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ucapkan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Terima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kasih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atas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Kepeduliannya</a:t>
            </a:r>
            <a:r>
              <a:rPr lang="en-US" sz="2000" dirty="0" smtClean="0">
                <a:latin typeface="Berlin Sans FB Demi" pitchFamily="34" charset="0"/>
              </a:rPr>
              <a:t> .</a:t>
            </a:r>
          </a:p>
          <a:p>
            <a:pPr algn="ctr"/>
            <a:endParaRPr lang="en-US" sz="2000" dirty="0" smtClean="0">
              <a:latin typeface="Berlin Sans FB Demi" pitchFamily="34" charset="0"/>
            </a:endParaRPr>
          </a:p>
          <a:p>
            <a:pPr algn="ctr"/>
            <a:endParaRPr lang="en-US" sz="2000" dirty="0">
              <a:latin typeface="Berlin Sans FB Demi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" y="200025"/>
            <a:ext cx="7696200" cy="1231900"/>
            <a:chOff x="914400" y="4822208"/>
            <a:chExt cx="7696200" cy="1232848"/>
          </a:xfrm>
        </p:grpSpPr>
        <p:sp>
          <p:nvSpPr>
            <p:cNvPr id="26" name="Round Diagonal Corner Rectangle 25"/>
            <p:cNvSpPr/>
            <p:nvPr/>
          </p:nvSpPr>
          <p:spPr>
            <a:xfrm>
              <a:off x="914400" y="5341720"/>
              <a:ext cx="7253288" cy="713336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rgbClr val="003300"/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rPr>
                <a:t>.……………  </a:t>
              </a:r>
              <a:endParaRPr lang="en-US" dirty="0">
                <a:ln w="10541" cmpd="sng">
                  <a:noFill/>
                  <a:prstDash val="solid"/>
                </a:ln>
                <a:solidFill>
                  <a:prstClr val="white"/>
                </a:solidFill>
              </a:endParaRPr>
            </a:p>
          </p:txBody>
        </p:sp>
        <p:sp>
          <p:nvSpPr>
            <p:cNvPr id="27" name="Round Diagonal Corner Rectangle 26"/>
            <p:cNvSpPr/>
            <p:nvPr/>
          </p:nvSpPr>
          <p:spPr>
            <a:xfrm>
              <a:off x="990600" y="5232098"/>
              <a:ext cx="7510463" cy="760998"/>
            </a:xfrm>
            <a:prstGeom prst="round2Diag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4300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08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n w="10541" cmpd="sng">
                  <a:noFill/>
                  <a:prstDash val="solid"/>
                </a:ln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7315200" y="4822208"/>
              <a:ext cx="1295400" cy="12185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2" name="Picture 2" descr="H:\GMTS\Logo Cambridge\CAMBRIDGE-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29488" y="354013"/>
            <a:ext cx="990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5334000" y="755650"/>
            <a:ext cx="173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6600"/>
                </a:solidFill>
                <a:latin typeface="Cambria" pitchFamily="18" charset="0"/>
              </a:rPr>
              <a:t>REMINDER</a:t>
            </a:r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457200" y="15240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PROSEDURE KEADAAN DARURAT</a:t>
            </a:r>
            <a:endParaRPr lang="en-US" sz="1200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PENYELAMATAN MANDIRI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2667000"/>
            <a:ext cx="85344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Berlin Sans FB Demi" pitchFamily="34" charset="0"/>
              </a:rPr>
              <a:t>Diingatkan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kepada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seluruh</a:t>
            </a:r>
            <a:r>
              <a:rPr lang="en-US" sz="2000" dirty="0" smtClean="0">
                <a:latin typeface="Berlin Sans FB Demi" pitchFamily="34" charset="0"/>
              </a:rPr>
              <a:t> Resident, </a:t>
            </a:r>
            <a:r>
              <a:rPr lang="en-US" sz="2000" dirty="0" err="1" smtClean="0">
                <a:latin typeface="Berlin Sans FB Demi" pitchFamily="34" charset="0"/>
              </a:rPr>
              <a:t>Anggota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Keluarga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Tamu-tamunya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serta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Pekerjanya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melihat</a:t>
            </a:r>
            <a:r>
              <a:rPr lang="en-US" sz="2000" dirty="0" smtClean="0">
                <a:latin typeface="Berlin Sans FB Demi" pitchFamily="34" charset="0"/>
              </a:rPr>
              <a:t> TAYANGAN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RESIDENT INFO TV CHANNEL </a:t>
            </a:r>
            <a:r>
              <a:rPr lang="en-US" sz="2000" dirty="0" err="1" smtClean="0">
                <a:latin typeface="Berlin Sans FB Demi" pitchFamily="34" charset="0"/>
              </a:rPr>
              <a:t>mengenai</a:t>
            </a:r>
            <a:r>
              <a:rPr lang="en-US" sz="2000" dirty="0" smtClean="0">
                <a:latin typeface="Berlin Sans FB Demi" pitchFamily="34" charset="0"/>
              </a:rPr>
              <a:t> PROSEDUR KEADAAN DARURAT, agar </a:t>
            </a:r>
            <a:r>
              <a:rPr lang="en-US" sz="2000" dirty="0" err="1" smtClean="0">
                <a:latin typeface="Berlin Sans FB Demi" pitchFamily="34" charset="0"/>
              </a:rPr>
              <a:t>semua</a:t>
            </a:r>
            <a:r>
              <a:rPr lang="en-US" sz="2000" dirty="0" smtClean="0">
                <a:latin typeface="Berlin Sans FB Demi" pitchFamily="34" charset="0"/>
              </a:rPr>
              <a:t> MENGERTI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menjalankan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Prosedur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.</a:t>
            </a:r>
            <a:endParaRPr lang="en-US" sz="800" dirty="0" smtClean="0">
              <a:latin typeface="Berlin Sans FB Demi" pitchFamily="34" charset="0"/>
            </a:endParaRPr>
          </a:p>
          <a:p>
            <a:pPr algn="ctr"/>
            <a:endParaRPr lang="en-US" sz="800" dirty="0" smtClean="0">
              <a:latin typeface="Berlin Sans FB Demi" pitchFamily="34" charset="0"/>
            </a:endParaRPr>
          </a:p>
          <a:p>
            <a:pPr algn="ctr"/>
            <a:r>
              <a:rPr lang="en-US" sz="2000" dirty="0" smtClean="0">
                <a:latin typeface="Berlin Sans FB Demi" pitchFamily="34" charset="0"/>
              </a:rPr>
              <a:t>Hal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kami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ingatkan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karena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baru-baru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telah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terjadi</a:t>
            </a:r>
            <a:r>
              <a:rPr lang="en-US" sz="2000" dirty="0" smtClean="0">
                <a:latin typeface="Berlin Sans FB Demi" pitchFamily="34" charset="0"/>
              </a:rPr>
              <a:t> GEMPA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ACEH TENGAH yang </a:t>
            </a:r>
            <a:r>
              <a:rPr lang="en-US" sz="2000" dirty="0" err="1" smtClean="0">
                <a:latin typeface="Berlin Sans FB Demi" pitchFamily="34" charset="0"/>
              </a:rPr>
              <a:t>getarannya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terasa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sampai</a:t>
            </a:r>
            <a:r>
              <a:rPr lang="en-US" sz="2000" dirty="0" smtClean="0">
                <a:latin typeface="Berlin Sans FB Demi" pitchFamily="34" charset="0"/>
              </a:rPr>
              <a:t> Medan,  </a:t>
            </a:r>
            <a:r>
              <a:rPr lang="en-US" sz="2000" dirty="0" err="1" smtClean="0">
                <a:latin typeface="Berlin Sans FB Demi" pitchFamily="34" charset="0"/>
              </a:rPr>
              <a:t>kami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juga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menyadari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adanya</a:t>
            </a:r>
            <a:r>
              <a:rPr lang="en-US" sz="2000" dirty="0" smtClean="0">
                <a:latin typeface="Berlin Sans FB Demi" pitchFamily="34" charset="0"/>
              </a:rPr>
              <a:t> Resident yang </a:t>
            </a:r>
            <a:r>
              <a:rPr lang="en-US" sz="2000" dirty="0" err="1" smtClean="0">
                <a:latin typeface="Berlin Sans FB Demi" pitchFamily="34" charset="0"/>
              </a:rPr>
              <a:t>baru</a:t>
            </a:r>
            <a:r>
              <a:rPr lang="en-US" sz="2000" dirty="0" smtClean="0">
                <a:latin typeface="Berlin Sans FB Demi" pitchFamily="34" charset="0"/>
              </a:rPr>
              <a:t> TINGGAL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beberapa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keluarga</a:t>
            </a:r>
            <a:r>
              <a:rPr lang="en-US" sz="2000" dirty="0" smtClean="0">
                <a:latin typeface="Berlin Sans FB Demi" pitchFamily="34" charset="0"/>
              </a:rPr>
              <a:t> Resident yang </a:t>
            </a:r>
            <a:r>
              <a:rPr lang="en-US" sz="2000" dirty="0" err="1" smtClean="0">
                <a:latin typeface="Berlin Sans FB Demi" pitchFamily="34" charset="0"/>
              </a:rPr>
              <a:t>sedang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berlibur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Condominium. Yang </a:t>
            </a:r>
            <a:r>
              <a:rPr lang="en-US" sz="2000" dirty="0" err="1" smtClean="0">
                <a:latin typeface="Berlin Sans FB Demi" pitchFamily="34" charset="0"/>
              </a:rPr>
              <a:t>mungkin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belum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pernah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membaca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Prosedur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tersebut</a:t>
            </a:r>
            <a:r>
              <a:rPr lang="en-US" sz="2000" dirty="0" smtClean="0">
                <a:latin typeface="Berlin Sans FB Demi" pitchFamily="34" charset="0"/>
              </a:rPr>
              <a:t>.</a:t>
            </a:r>
          </a:p>
          <a:p>
            <a:pPr algn="ctr"/>
            <a:endParaRPr lang="en-US" sz="2000" dirty="0" smtClean="0">
              <a:latin typeface="Berlin Sans FB Demi" pitchFamily="34" charset="0"/>
            </a:endParaRP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Terima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kasih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telah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mengantisipasi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Keadaan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Darurat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, 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Semoga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Bermanfaat</a:t>
            </a:r>
            <a:endParaRPr lang="en-US" sz="2000" dirty="0" smtClean="0">
              <a:latin typeface="Berlin Sans FB Demi" pitchFamily="34" charset="0"/>
            </a:endParaRPr>
          </a:p>
          <a:p>
            <a:pPr algn="ctr"/>
            <a:endParaRPr lang="en-US" sz="2000" dirty="0">
              <a:latin typeface="Berlin Sans FB Demi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1152" y="1801504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PERUBAHAN &amp; INFORMASI TAMBAHAN, </a:t>
            </a:r>
            <a:r>
              <a:rPr lang="en-US" sz="2400" b="1" dirty="0" err="1">
                <a:latin typeface="Footlight MT Light" pitchFamily="18" charset="0"/>
              </a:rPr>
              <a:t>mengenai</a:t>
            </a:r>
            <a:r>
              <a:rPr lang="en-US" sz="40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400" b="1" dirty="0">
                <a:latin typeface="Footlight MT Light" pitchFamily="18" charset="0"/>
              </a:rPr>
              <a:t>  </a:t>
            </a:r>
            <a:r>
              <a:rPr lang="en-US" sz="2400" b="1" dirty="0" err="1">
                <a:latin typeface="Footlight MT Light" pitchFamily="18" charset="0"/>
              </a:rPr>
              <a:t>akan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segera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kami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masukan</a:t>
            </a:r>
            <a:r>
              <a:rPr lang="en-US" sz="2400" b="1" dirty="0">
                <a:latin typeface="Footlight MT Light" pitchFamily="18" charset="0"/>
              </a:rPr>
              <a:t>.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Seluruh</a:t>
            </a:r>
            <a:r>
              <a:rPr lang="en-US" sz="2400" b="1" dirty="0">
                <a:latin typeface="Footlight MT Light" pitchFamily="18" charset="0"/>
              </a:rPr>
              <a:t> Resident </a:t>
            </a:r>
            <a:r>
              <a:rPr lang="en-US" sz="2400" b="1" dirty="0" err="1">
                <a:latin typeface="Footlight MT Light" pitchFamily="18" charset="0"/>
              </a:rPr>
              <a:t>di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mohon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untuk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selalu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melihat</a:t>
            </a:r>
            <a:r>
              <a:rPr lang="en-US" sz="2400" b="1" dirty="0">
                <a:latin typeface="Footlight MT Light" pitchFamily="18" charset="0"/>
              </a:rPr>
              <a:t> Resident Info TV Channel </a:t>
            </a:r>
            <a:r>
              <a:rPr lang="en-US" sz="2400" b="1" dirty="0" err="1">
                <a:latin typeface="Footlight MT Light" pitchFamily="18" charset="0"/>
              </a:rPr>
              <a:t>ini</a:t>
            </a:r>
            <a:r>
              <a:rPr lang="en-US" sz="2400" b="1" dirty="0">
                <a:latin typeface="Footlight MT Light" pitchFamily="18" charset="0"/>
              </a:rPr>
              <a:t>.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Keluhan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Masukan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Ide-ide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untuk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kebaikan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bersama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silahkan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menyurati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menghubungi</a:t>
            </a:r>
            <a:r>
              <a:rPr lang="en-US" sz="2400" b="1" dirty="0">
                <a:latin typeface="Footlight MT Light" pitchFamily="18" charset="0"/>
              </a:rPr>
              <a:t> Tenant Relations, Assistant Manager 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General Manager </a:t>
            </a:r>
            <a:r>
              <a:rPr lang="en-US" sz="2400" b="1" dirty="0" err="1">
                <a:latin typeface="Footlight MT Light" pitchFamily="18" charset="0"/>
              </a:rPr>
              <a:t>langsung</a:t>
            </a:r>
            <a:r>
              <a:rPr lang="en-US" sz="2400" b="1" dirty="0">
                <a:latin typeface="Footlight MT Light" pitchFamily="18" charset="0"/>
              </a:rPr>
              <a:t>. 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hal</a:t>
            </a:r>
            <a:r>
              <a:rPr lang="en-US" sz="2400" b="1" dirty="0">
                <a:latin typeface="Footlight MT Light" pitchFamily="18" charset="0"/>
              </a:rPr>
              <a:t> yang </a:t>
            </a:r>
            <a:r>
              <a:rPr lang="en-US" sz="2400" b="1" dirty="0" err="1">
                <a:latin typeface="Footlight MT Light" pitchFamily="18" charset="0"/>
              </a:rPr>
              <a:t>belum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jelas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yang </a:t>
            </a:r>
            <a:r>
              <a:rPr lang="en-US" sz="2400" b="1" dirty="0" err="1">
                <a:latin typeface="Footlight MT Light" pitchFamily="18" charset="0"/>
              </a:rPr>
              <a:t>ingin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ditanyakan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silahkan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bertanya</a:t>
            </a:r>
            <a:r>
              <a:rPr lang="en-US" sz="2400" b="1" dirty="0">
                <a:latin typeface="Footlight MT Light" pitchFamily="18" charset="0"/>
              </a:rPr>
              <a:t> LANGSUNG, </a:t>
            </a:r>
            <a:r>
              <a:rPr lang="en-US" sz="2400" b="1" dirty="0" err="1">
                <a:latin typeface="Footlight MT Light" pitchFamily="18" charset="0"/>
              </a:rPr>
              <a:t>karena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kami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24 JAM.  </a:t>
            </a:r>
          </a:p>
          <a:p>
            <a:pPr marL="342900" indent="-342900" algn="r"/>
            <a:endParaRPr lang="en-US" sz="2400" dirty="0">
              <a:latin typeface="Brush Script Std" pitchFamily="50" charset="0"/>
            </a:endParaRPr>
          </a:p>
          <a:p>
            <a:pPr marL="342900" indent="-342900" algn="r"/>
            <a:r>
              <a:rPr lang="en-US" sz="2800" dirty="0">
                <a:latin typeface="Brush Script MT" pitchFamily="66" charset="0"/>
              </a:rPr>
              <a:t>Condominium </a:t>
            </a:r>
            <a:r>
              <a:rPr lang="en-US" sz="2800" dirty="0" smtClean="0">
                <a:latin typeface="Brush Script MT" pitchFamily="66" charset="0"/>
              </a:rPr>
              <a:t>Management</a:t>
            </a:r>
            <a:endParaRPr lang="en-US" sz="2800" dirty="0">
              <a:latin typeface="Brush Script MT" pitchFamily="66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800672" y="1219201"/>
            <a:ext cx="77724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1152" y="1787856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INFORMASI PENTING</a:t>
            </a:r>
          </a:p>
          <a:p>
            <a:pPr algn="ctr"/>
            <a:endParaRPr 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Beberapa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Informasi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terkini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telah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kami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masukan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</a:t>
            </a:r>
            <a:endParaRPr 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www.cambridge.co.id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Setiap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saat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dan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dimana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saja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dapat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dibaca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melalui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, Smart Phone,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-pad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atau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Personal Computer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Anda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.</a:t>
            </a:r>
          </a:p>
          <a:p>
            <a:pPr algn="ctr"/>
            <a:endParaRPr 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Selamat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Mencoba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&amp;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meng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-update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Berita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!</a:t>
            </a:r>
          </a:p>
          <a:p>
            <a:pPr algn="ctr"/>
            <a:endParaRPr 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itchFamily="66" charset="0"/>
            </a:endParaRPr>
          </a:p>
          <a:p>
            <a:pPr algn="ctr"/>
            <a:endParaRPr lang="en-US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itchFamily="66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Condominium Management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800672" y="1219201"/>
            <a:ext cx="77724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" y="1981200"/>
            <a:ext cx="5257800" cy="3505200"/>
          </a:xfrm>
          <a:prstGeom prst="roundRect">
            <a:avLst>
              <a:gd name="adj" fmla="val 6154"/>
            </a:avLst>
          </a:prstGeom>
          <a:solidFill>
            <a:srgbClr val="FFFF66"/>
          </a:solidFill>
          <a:effectLst>
            <a:reflection blurRad="6350" stA="52000" endA="300" endPos="35000" dir="5400000" sy="-100000" algn="bl" rotWithShape="0"/>
          </a:effectLst>
          <a:scene3d>
            <a:camera prst="perspectiveRigh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smtClean="0">
                <a:solidFill>
                  <a:srgbClr val="FF0000"/>
                </a:solidFill>
                <a:latin typeface="Berlin Sans FB Demi" pitchFamily="34" charset="0"/>
              </a:rPr>
              <a:t>HIMBAUAN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Dinformasikan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kepada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seluruh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Resident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bahwa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, PEMADAMAN LISTRIK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masih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akan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tetap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terjadi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hingga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batas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waktu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yang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belum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diketahui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.</a:t>
            </a:r>
          </a:p>
          <a:p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Surat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Himbauan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dan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SANKSI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pihak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PLN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terlampir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)</a:t>
            </a:r>
          </a:p>
          <a:p>
            <a:endParaRPr lang="en-US" sz="500" dirty="0" smtClean="0">
              <a:solidFill>
                <a:srgbClr val="FF0000"/>
              </a:solidFill>
              <a:latin typeface="Berlin Sans FB Demi" pitchFamily="34" charset="0"/>
            </a:endParaRPr>
          </a:p>
          <a:p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Anjuran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seperti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Mematikan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alat-alat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Elektronik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pada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jam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Peralihan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18.00 &amp; 24.00 (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b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iasanya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22.00)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tetap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dijalankan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untuk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menghindari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 Demi" pitchFamily="34" charset="0"/>
              </a:rPr>
              <a:t>kerusakan</a:t>
            </a:r>
            <a:r>
              <a:rPr lang="en-US" dirty="0" smtClean="0">
                <a:solidFill>
                  <a:srgbClr val="FF0000"/>
                </a:solidFill>
                <a:latin typeface="Berlin Sans FB Demi" pitchFamily="34" charset="0"/>
              </a:rPr>
              <a:t>. </a:t>
            </a:r>
            <a:endParaRPr lang="en-US" dirty="0">
              <a:solidFill>
                <a:srgbClr val="FF0000"/>
              </a:solidFill>
              <a:latin typeface="Berlin Sans FB Demi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257800" y="1994848"/>
            <a:ext cx="3581400" cy="4572000"/>
          </a:xfrm>
          <a:prstGeom prst="roundRect">
            <a:avLst>
              <a:gd name="adj" fmla="val 5997"/>
            </a:avLst>
          </a:prstGeom>
          <a:solidFill>
            <a:srgbClr val="FFFFFF"/>
          </a:solidFill>
          <a:effectLst>
            <a:reflection blurRad="6350" stA="52000" endA="300" endPos="35000" dir="5400000" sy="-100000" algn="bl" rotWithShape="0"/>
          </a:effectLst>
          <a:scene3d>
            <a:camera prst="perspective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smtClean="0">
                <a:solidFill>
                  <a:srgbClr val="FF0000"/>
                </a:solidFill>
                <a:latin typeface="Berlin Sans FB Demi" pitchFamily="34" charset="0"/>
              </a:rPr>
              <a:t>ANTISIPASI</a:t>
            </a:r>
          </a:p>
          <a:p>
            <a:pPr algn="ctr"/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Me-non-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aktifkan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Lift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saat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Peralihan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tetap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akan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kami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lakukan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,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selain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agar Resident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tidak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TERJEBAK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didalm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Lift,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t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indakan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ini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dapat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juga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mengurangi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kemungkinan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kerusakan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pada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Perangkat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Berlin Sans FB Demi" pitchFamily="34" charset="0"/>
              </a:rPr>
              <a:t>Elektronik</a:t>
            </a:r>
            <a:r>
              <a:rPr lang="en-US" sz="2200" dirty="0" smtClean="0">
                <a:solidFill>
                  <a:srgbClr val="FF0000"/>
                </a:solidFill>
                <a:latin typeface="Berlin Sans FB Demi" pitchFamily="34" charset="0"/>
              </a:rPr>
              <a:t> Lift  </a:t>
            </a:r>
            <a:endParaRPr lang="en-US" sz="2200" dirty="0">
              <a:solidFill>
                <a:srgbClr val="FF000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-710817"/>
            <a:ext cx="9601200" cy="108454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304800" y="1437144"/>
            <a:ext cx="83058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2000" b="1" u="sng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Info INSIDE </a:t>
            </a:r>
            <a:r>
              <a:rPr lang="en-US" sz="2000" b="1" u="sng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/ News </a:t>
            </a:r>
            <a:r>
              <a:rPr lang="en-US" sz="2000" b="1" u="sng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of INSIDE </a:t>
            </a:r>
          </a:p>
          <a:p>
            <a:pPr>
              <a:defRPr/>
            </a:pPr>
            <a:endParaRPr lang="en-US" sz="100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info INSIDE yang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tampilkan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Resident Info TV Channel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pada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bulan-bulan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sebelumnya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dapat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dilihat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kembali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0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u="sng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www.cambridge.co.id</a:t>
            </a:r>
            <a:endParaRPr lang="en-US" sz="2000" u="sng" dirty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Terutama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bagi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Resident 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yang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baru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diwajibkan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membaca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memahaminya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serta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mensosialisasikan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kepada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seluruh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keluarga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pekerja-pekerjanya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</a:t>
            </a:r>
            <a:endParaRPr lang="en-US" sz="2000" dirty="0" smtClean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Kerjasama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Resident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dalam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hal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ini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sangat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hargai</a:t>
            </a:r>
            <a:endParaRPr lang="en-US" sz="2000" dirty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1152" y="4540984"/>
            <a:ext cx="83058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Please visit our </a:t>
            </a:r>
            <a:r>
              <a:rPr lang="en-US" sz="20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website at </a:t>
            </a:r>
            <a:r>
              <a:rPr lang="en-US" sz="2000" dirty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: </a:t>
            </a:r>
            <a:r>
              <a:rPr lang="en-US" sz="2000" u="sng" dirty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www.cambridge.co.id</a:t>
            </a:r>
            <a:endParaRPr lang="en-US" sz="2000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To update previous and current events, You are required to pass on every detail of Information to your family members as well as to your private workers (</a:t>
            </a:r>
            <a:r>
              <a:rPr lang="en-US" sz="2000" dirty="0" err="1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i.e</a:t>
            </a:r>
            <a:r>
              <a:rPr lang="en-US" sz="20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maids, drivers etc).</a:t>
            </a:r>
          </a:p>
          <a:p>
            <a:pPr>
              <a:defRPr/>
            </a:pP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Your COOPERATION on this matter is highly appreciated.</a:t>
            </a:r>
            <a:endParaRPr lang="en-US" sz="2000" dirty="0">
              <a:solidFill>
                <a:srgbClr val="FFFF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www.deepriverlibrary.ca/images/book_stac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74006">
            <a:off x="4490379" y="1481944"/>
            <a:ext cx="5610225" cy="49530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152400" y="2286000"/>
            <a:ext cx="48006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“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Berbagi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Ilmu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Adalah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Menambah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Ilmu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”</a:t>
            </a:r>
          </a:p>
          <a:p>
            <a:pPr algn="ctr">
              <a:defRPr/>
            </a:pPr>
            <a:endParaRPr lang="en-US" sz="2000" b="1" dirty="0" smtClean="0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defRPr/>
            </a:pP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Bagi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Resident yang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tergerak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hatinya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MENYUMBANGKAN BUKU-BUKU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kita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Letakan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PERPUSTAKAAN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lantai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6,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kami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Persilahkan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menyerahkannya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ke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Tenant Relations.</a:t>
            </a:r>
          </a:p>
          <a:p>
            <a:pPr algn="ctr">
              <a:defRPr/>
            </a:pP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Kami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begitu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yakin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jika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kita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berbagi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ILMU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walau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melalui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Bacaan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sesungguhnya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algn="ctr">
              <a:defRPr/>
            </a:pP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kita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sedang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menambah</a:t>
            </a:r>
            <a:r>
              <a:rPr lang="en-US" b="1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ILMU.</a:t>
            </a:r>
          </a:p>
          <a:p>
            <a:pPr algn="ctr">
              <a:defRPr/>
            </a:pPr>
            <a:endParaRPr lang="en-US" sz="1200" b="1" dirty="0" smtClean="0">
              <a:solidFill>
                <a:schemeClr val="accent2">
                  <a:lumMod val="75000"/>
                </a:schemeClr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Brush Script MT" pitchFamily="66" charset="0"/>
            </a:endParaRPr>
          </a:p>
          <a:p>
            <a:pPr algn="ctr">
              <a:defRPr/>
            </a:pPr>
            <a:endParaRPr lang="en-US" sz="1200" b="1" dirty="0" smtClean="0">
              <a:solidFill>
                <a:schemeClr val="accent2">
                  <a:lumMod val="75000"/>
                </a:schemeClr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Brush Script MT" pitchFamily="66" charset="0"/>
            </a:endParaRPr>
          </a:p>
          <a:p>
            <a:pPr algn="ctr">
              <a:defRPr/>
            </a:pP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Selamat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Menambahkan</a:t>
            </a:r>
            <a:r>
              <a:rPr lang="en-US" sz="2800" b="1" dirty="0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Ilmu</a:t>
            </a:r>
            <a:endParaRPr lang="en-US" sz="2800" b="1" dirty="0" smtClean="0">
              <a:solidFill>
                <a:srgbClr val="FFFF0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6" descr="http://borneoswimmingclub.files.wordpress.com/2010/10/renang-untuk-pemula.jpg"/>
          <p:cNvPicPr>
            <a:picLocks noChangeAspect="1" noChangeArrowheads="1"/>
          </p:cNvPicPr>
          <p:nvPr/>
        </p:nvPicPr>
        <p:blipFill>
          <a:blip r:embed="rId3"/>
          <a:srcRect l="12726"/>
          <a:stretch>
            <a:fillRect/>
          </a:stretch>
        </p:blipFill>
        <p:spPr bwMode="auto">
          <a:xfrm>
            <a:off x="5029200" y="2209800"/>
            <a:ext cx="4419600" cy="403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152400" y="2264926"/>
            <a:ext cx="48006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SWIMMING PRIVATE COACHING</a:t>
            </a:r>
          </a:p>
          <a:p>
            <a:pPr>
              <a:defRPr/>
            </a:pPr>
            <a:endParaRPr lang="en-US" sz="2000" b="1" dirty="0" smtClean="0"/>
          </a:p>
          <a:p>
            <a:pPr algn="ctr">
              <a:defRPr/>
            </a:pPr>
            <a:r>
              <a:rPr lang="en-US" b="1" dirty="0" err="1" smtClean="0">
                <a:solidFill>
                  <a:srgbClr val="FFFF00"/>
                </a:solidFill>
              </a:rPr>
              <a:t>Bagi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anggota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keluarga</a:t>
            </a:r>
            <a:r>
              <a:rPr lang="en-US" b="1" dirty="0" smtClean="0">
                <a:solidFill>
                  <a:srgbClr val="FFFF00"/>
                </a:solidFill>
              </a:rPr>
              <a:t> Resident yang </a:t>
            </a:r>
            <a:r>
              <a:rPr lang="en-US" b="1" dirty="0" err="1" smtClean="0">
                <a:solidFill>
                  <a:srgbClr val="FFFF00"/>
                </a:solidFill>
              </a:rPr>
              <a:t>ingin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memanfaatkan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Liburan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sekolahnya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dengan</a:t>
            </a:r>
            <a:r>
              <a:rPr lang="en-US" b="1" dirty="0" smtClean="0">
                <a:solidFill>
                  <a:srgbClr val="FFFF00"/>
                </a:solidFill>
              </a:rPr>
              <a:t> BELAJAR BERENANG, </a:t>
            </a:r>
            <a:r>
              <a:rPr lang="en-US" b="1" dirty="0" err="1" smtClean="0">
                <a:solidFill>
                  <a:srgbClr val="FFFF00"/>
                </a:solidFill>
              </a:rPr>
              <a:t>kami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dapat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membantu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untuk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mencarikan</a:t>
            </a:r>
            <a:r>
              <a:rPr lang="en-US" b="1" dirty="0" smtClean="0">
                <a:solidFill>
                  <a:srgbClr val="FFFF00"/>
                </a:solidFill>
              </a:rPr>
              <a:t> PELATIH RENANG yang </a:t>
            </a:r>
            <a:r>
              <a:rPr lang="en-US" b="1" dirty="0" err="1" smtClean="0">
                <a:solidFill>
                  <a:srgbClr val="FFFF00"/>
                </a:solidFill>
              </a:rPr>
              <a:t>berpengalaman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dan</a:t>
            </a:r>
            <a:r>
              <a:rPr lang="en-US" b="1" dirty="0" smtClean="0">
                <a:solidFill>
                  <a:srgbClr val="FFFF00"/>
                </a:solidFill>
              </a:rPr>
              <a:t> yang </a:t>
            </a:r>
            <a:r>
              <a:rPr lang="en-US" b="1" dirty="0" err="1" smtClean="0">
                <a:solidFill>
                  <a:srgbClr val="FFFF00"/>
                </a:solidFill>
              </a:rPr>
              <a:t>sudah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terbiasa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melatih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di</a:t>
            </a:r>
            <a:r>
              <a:rPr lang="en-US" b="1" dirty="0" smtClean="0">
                <a:solidFill>
                  <a:srgbClr val="FFFF00"/>
                </a:solidFill>
              </a:rPr>
              <a:t> Cambridge.</a:t>
            </a:r>
          </a:p>
          <a:p>
            <a:pPr algn="ctr">
              <a:defRPr/>
            </a:pPr>
            <a:endParaRPr lang="en-US" b="1" dirty="0" smtClean="0"/>
          </a:p>
          <a:p>
            <a:pPr algn="ctr">
              <a:defRPr/>
            </a:pPr>
            <a:r>
              <a:rPr lang="en-US" b="1" dirty="0" err="1" smtClean="0"/>
              <a:t>Silahkan</a:t>
            </a:r>
            <a:r>
              <a:rPr lang="en-US" b="1" dirty="0" smtClean="0"/>
              <a:t> </a:t>
            </a:r>
            <a:r>
              <a:rPr lang="en-US" b="1" dirty="0" err="1" smtClean="0"/>
              <a:t>Hubungi</a:t>
            </a:r>
            <a:r>
              <a:rPr lang="en-US" b="1" dirty="0" smtClean="0"/>
              <a:t> Tenant Relations </a:t>
            </a:r>
            <a:r>
              <a:rPr lang="en-US" b="1" dirty="0" err="1" smtClean="0"/>
              <a:t>kami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informasi</a:t>
            </a:r>
            <a:r>
              <a:rPr lang="en-US" b="1" dirty="0" smtClean="0"/>
              <a:t> </a:t>
            </a:r>
            <a:r>
              <a:rPr lang="en-US" b="1" dirty="0" err="1" smtClean="0"/>
              <a:t>Jadwal</a:t>
            </a:r>
            <a:r>
              <a:rPr lang="en-US" b="1" dirty="0" smtClean="0"/>
              <a:t> </a:t>
            </a:r>
            <a:r>
              <a:rPr lang="en-US" b="1" dirty="0" err="1" smtClean="0"/>
              <a:t>Belajar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Biayanya</a:t>
            </a:r>
            <a:r>
              <a:rPr lang="en-US" b="1" dirty="0" smtClean="0"/>
              <a:t>.   </a:t>
            </a:r>
          </a:p>
          <a:p>
            <a:pPr algn="ctr">
              <a:defRPr/>
            </a:pPr>
            <a:endParaRPr lang="en-US" sz="1200" b="1" dirty="0" smtClean="0">
              <a:solidFill>
                <a:schemeClr val="accent2">
                  <a:lumMod val="75000"/>
                </a:schemeClr>
              </a:solidFill>
              <a:latin typeface="Brush Script MT" pitchFamily="66" charset="0"/>
            </a:endParaRPr>
          </a:p>
          <a:p>
            <a:pPr algn="ctr">
              <a:defRPr/>
            </a:pPr>
            <a:r>
              <a:rPr lang="en-US" sz="2400" dirty="0" err="1" smtClean="0">
                <a:solidFill>
                  <a:srgbClr val="FFFF00"/>
                </a:solidFill>
                <a:latin typeface="Brush Script MT" pitchFamily="66" charset="0"/>
              </a:rPr>
              <a:t>Selamat</a:t>
            </a:r>
            <a:r>
              <a:rPr lang="en-US" sz="2400" dirty="0" smtClean="0">
                <a:solidFill>
                  <a:srgbClr val="FFFF00"/>
                </a:solidFill>
                <a:latin typeface="Brush Script MT" pitchFamily="66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rush Script MT" pitchFamily="66" charset="0"/>
              </a:rPr>
              <a:t>Belajar</a:t>
            </a:r>
            <a:endParaRPr lang="en-US" sz="2400" dirty="0" smtClean="0">
              <a:solidFill>
                <a:srgbClr val="FFFF00"/>
              </a:solidFill>
              <a:latin typeface="Brush Script MT" pitchFamily="66" charset="0"/>
            </a:endParaRP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endParaRPr lang="en-US" b="1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057400" y="2209800"/>
            <a:ext cx="6629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u="sng" dirty="0" err="1" smtClean="0">
                <a:latin typeface="Berlin Sans FB Demi" pitchFamily="34" charset="0"/>
              </a:rPr>
              <a:t>Mengisi</a:t>
            </a:r>
            <a:r>
              <a:rPr lang="en-US" sz="3200" b="1" u="sng" dirty="0" smtClean="0">
                <a:latin typeface="Berlin Sans FB Demi" pitchFamily="34" charset="0"/>
              </a:rPr>
              <a:t> LIBURAN </a:t>
            </a:r>
            <a:r>
              <a:rPr lang="en-US" sz="3200" b="1" u="sng" dirty="0" err="1" smtClean="0">
                <a:latin typeface="Berlin Sans FB Demi" pitchFamily="34" charset="0"/>
              </a:rPr>
              <a:t>dengan</a:t>
            </a:r>
            <a:r>
              <a:rPr lang="en-US" sz="3200" b="1" u="sng" dirty="0" smtClean="0">
                <a:latin typeface="Berlin Sans FB Demi" pitchFamily="34" charset="0"/>
              </a:rPr>
              <a:t> </a:t>
            </a:r>
          </a:p>
          <a:p>
            <a:pPr algn="r"/>
            <a:r>
              <a:rPr lang="en-US" sz="3200" b="1" u="sng" dirty="0" smtClean="0">
                <a:solidFill>
                  <a:srgbClr val="FFFF00"/>
                </a:solidFill>
                <a:latin typeface="Berlin Sans FB Demi" pitchFamily="34" charset="0"/>
              </a:rPr>
              <a:t>GARDEN THERAPY</a:t>
            </a:r>
            <a:endParaRPr lang="en-US" sz="2400" dirty="0" smtClean="0">
              <a:latin typeface="Berlin Sans FB Demi" pitchFamily="34" charset="0"/>
            </a:endParaRPr>
          </a:p>
          <a:p>
            <a:pPr algn="r"/>
            <a:endParaRPr lang="en-US" sz="2000" dirty="0" smtClean="0">
              <a:solidFill>
                <a:srgbClr val="FFFF00"/>
              </a:solidFill>
              <a:latin typeface="Berlin Sans FB" pitchFamily="34" charset="0"/>
              <a:cs typeface="MV Boli" pitchFamily="2" charset="0"/>
            </a:endParaRPr>
          </a:p>
          <a:p>
            <a:pPr algn="r"/>
            <a:r>
              <a:rPr 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  <a:cs typeface="MV Boli" pitchFamily="2" charset="0"/>
              </a:rPr>
              <a:t>Melalui</a:t>
            </a:r>
            <a:r>
              <a:rPr lang="en-US" sz="3600" b="1" dirty="0" smtClean="0">
                <a:solidFill>
                  <a:srgbClr val="FFFFFF"/>
                </a:solidFill>
                <a:latin typeface="Segoe Script" pitchFamily="34" charset="0"/>
                <a:cs typeface="MV Boli" pitchFamily="2" charset="0"/>
              </a:rPr>
              <a:t> </a:t>
            </a:r>
          </a:p>
          <a:p>
            <a:pPr algn="r"/>
            <a:r>
              <a:rPr 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  <a:cs typeface="MV Boli" pitchFamily="2" charset="0"/>
              </a:rPr>
              <a:t>Terrarium</a:t>
            </a:r>
            <a:r>
              <a:rPr lang="en-US" sz="4000" b="1" dirty="0" smtClean="0">
                <a:solidFill>
                  <a:srgbClr val="FFFFFF"/>
                </a:solidFill>
                <a:latin typeface="Segoe Script" pitchFamily="34" charset="0"/>
                <a:cs typeface="MV Boli" pitchFamily="2" charset="0"/>
              </a:rPr>
              <a:t> </a:t>
            </a:r>
            <a:r>
              <a:rPr lang="en-US" sz="3600" b="1" dirty="0" smtClean="0">
                <a:solidFill>
                  <a:srgbClr val="FFFFFF"/>
                </a:solidFill>
                <a:latin typeface="Segoe Script" pitchFamily="34" charset="0"/>
                <a:cs typeface="MV Boli" pitchFamily="2" charset="0"/>
              </a:rPr>
              <a:t>&amp; </a:t>
            </a:r>
            <a:r>
              <a:rPr 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  <a:cs typeface="MV Boli" pitchFamily="2" charset="0"/>
              </a:rPr>
              <a:t>Bonsai</a:t>
            </a:r>
          </a:p>
          <a:p>
            <a:pPr algn="r"/>
            <a:endParaRPr lang="en-US" sz="2800" dirty="0" smtClean="0">
              <a:solidFill>
                <a:srgbClr val="FFFF00"/>
              </a:solidFill>
              <a:latin typeface="Berlin Sans FB" pitchFamily="34" charset="0"/>
              <a:cs typeface="MV Boli" pitchFamily="2" charset="0"/>
            </a:endParaRPr>
          </a:p>
          <a:p>
            <a:pPr algn="r"/>
            <a:r>
              <a:rPr lang="en-US" sz="2800" dirty="0" err="1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Silahkan</a:t>
            </a:r>
            <a:r>
              <a:rPr lang="en-US" sz="2800" dirty="0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hubungi</a:t>
            </a:r>
            <a:r>
              <a:rPr lang="en-US" sz="2800" dirty="0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 Team Gardener </a:t>
            </a:r>
            <a:r>
              <a:rPr lang="en-US" sz="2800" dirty="0" err="1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kami</a:t>
            </a:r>
            <a:r>
              <a:rPr lang="en-US" sz="2800" dirty="0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 </a:t>
            </a:r>
          </a:p>
          <a:p>
            <a:pPr algn="r"/>
            <a:r>
              <a:rPr lang="en-US" sz="2800" dirty="0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&amp; </a:t>
            </a:r>
            <a:r>
              <a:rPr lang="en-US" sz="2800" dirty="0" err="1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Rasakan</a:t>
            </a:r>
            <a:r>
              <a:rPr lang="en-US" sz="2800" dirty="0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Berlin Sans FB" pitchFamily="34" charset="0"/>
                <a:cs typeface="MV Boli" pitchFamily="2" charset="0"/>
              </a:rPr>
              <a:t>Manfaatnya</a:t>
            </a:r>
            <a:endParaRPr lang="en-US" sz="2800" dirty="0" smtClean="0">
              <a:solidFill>
                <a:srgbClr val="FFFF00"/>
              </a:solidFill>
              <a:latin typeface="Berlin Sans FB" pitchFamily="34" charset="0"/>
              <a:cs typeface="MV Boli" pitchFamily="2" charset="0"/>
            </a:endParaRPr>
          </a:p>
          <a:p>
            <a:pPr algn="r"/>
            <a:endParaRPr lang="en-US" sz="3600" dirty="0" smtClean="0">
              <a:solidFill>
                <a:srgbClr val="FFFF00"/>
              </a:solidFill>
              <a:latin typeface="Brush Script MT" pitchFamily="66" charset="0"/>
              <a:cs typeface="MV Boli" pitchFamily="2" charset="0"/>
            </a:endParaRPr>
          </a:p>
          <a:p>
            <a:pPr algn="r"/>
            <a:endParaRPr lang="id-ID" sz="20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266" name="Picture 2" descr="http://gardentherapy.ca/wp-content/uploads/2012/03/Salad-Bowl-Terrarium-Lar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8100" y="-76200"/>
            <a:ext cx="2171700" cy="868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270" name="Picture 6" descr="http://t1.gstatic.com/images?q=tbn:ANd9GcTf-d-PiSdAzadJXGQOJunbzUi_wQ6fPOaDRm39EstYXuMV0bbaAw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-13648" y="1657064"/>
            <a:ext cx="2543175" cy="1758288"/>
          </a:xfrm>
          <a:prstGeom prst="rect">
            <a:avLst/>
          </a:prstGeom>
          <a:ln w="2857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268" name="Picture 4" descr="http://t0.gstatic.com/images?q=tbn:ANd9GcQq07kdkKwwMpNRtuaF2RmKLjdNT5N6tXuwjGS3P3v6ceGflOqEPw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-13648" y="5146344"/>
            <a:ext cx="2548728" cy="1725304"/>
          </a:xfrm>
          <a:prstGeom prst="rect">
            <a:avLst/>
          </a:prstGeom>
          <a:ln w="2857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/>
          <p:nvPr/>
        </p:nvGrpSpPr>
        <p:grpSpPr>
          <a:xfrm>
            <a:off x="539750" y="200025"/>
            <a:ext cx="8070850" cy="6416205"/>
            <a:chOff x="539750" y="200025"/>
            <a:chExt cx="8070850" cy="6416205"/>
          </a:xfrm>
        </p:grpSpPr>
        <p:sp>
          <p:nvSpPr>
            <p:cNvPr id="22" name="Round Diagonal Corner Rectangle 21"/>
            <p:cNvSpPr/>
            <p:nvPr/>
          </p:nvSpPr>
          <p:spPr>
            <a:xfrm>
              <a:off x="685800" y="2286000"/>
              <a:ext cx="1600200" cy="4322763"/>
            </a:xfrm>
            <a:prstGeom prst="round2DiagRect">
              <a:avLst/>
            </a:prstGeom>
            <a:solidFill>
              <a:srgbClr val="FFFF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grpSp>
          <p:nvGrpSpPr>
            <p:cNvPr id="3" name="Group 17"/>
            <p:cNvGrpSpPr/>
            <p:nvPr/>
          </p:nvGrpSpPr>
          <p:grpSpPr>
            <a:xfrm>
              <a:off x="609600" y="200025"/>
              <a:ext cx="7696200" cy="1231900"/>
              <a:chOff x="609600" y="200025"/>
              <a:chExt cx="7696200" cy="1231900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609600" y="200025"/>
                <a:ext cx="7696200" cy="1231900"/>
                <a:chOff x="914400" y="4822208"/>
                <a:chExt cx="7696200" cy="1232848"/>
              </a:xfrm>
            </p:grpSpPr>
            <p:sp>
              <p:nvSpPr>
                <p:cNvPr id="35" name="Round Diagonal Corner Rectangle 34"/>
                <p:cNvSpPr/>
                <p:nvPr/>
              </p:nvSpPr>
              <p:spPr>
                <a:xfrm>
                  <a:off x="914400" y="5341720"/>
                  <a:ext cx="7253288" cy="713336"/>
                </a:xfrm>
                <a:prstGeom prst="round2DiagRect">
                  <a:avLst>
                    <a:gd name="adj1" fmla="val 50000"/>
                    <a:gd name="adj2" fmla="val 0"/>
                  </a:avLst>
                </a:prstGeom>
                <a:solidFill>
                  <a:srgbClr val="003300"/>
                </a:solidFill>
                <a:ln w="12700"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b="1" dirty="0">
                      <a:ln w="10541" cmpd="sng">
                        <a:noFill/>
                        <a:prstDash val="solid"/>
                      </a:ln>
                      <a:solidFill>
                        <a:prstClr val="white"/>
                      </a:solidFill>
                    </a:rPr>
                    <a:t>.……………  </a:t>
                  </a:r>
                  <a:endParaRPr lang="en-US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ound Diagonal Corner Rectangle 35"/>
                <p:cNvSpPr/>
                <p:nvPr/>
              </p:nvSpPr>
              <p:spPr>
                <a:xfrm>
                  <a:off x="990600" y="5232098"/>
                  <a:ext cx="7510463" cy="760998"/>
                </a:xfrm>
                <a:prstGeom prst="round2DiagRect">
                  <a:avLst>
                    <a:gd name="adj1" fmla="val 50000"/>
                    <a:gd name="adj2" fmla="val 0"/>
                  </a:avLst>
                </a:prstGeom>
                <a:gradFill flip="none" rotWithShape="1">
                  <a:gsLst>
                    <a:gs pos="4300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10800000" scaled="1"/>
                  <a:tileRect/>
                </a:gra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7315200" y="4822208"/>
                  <a:ext cx="1295400" cy="121855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33" name="Picture 2" descr="H:\GMTS\Logo Cambridge\CAMBRIDGE-4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7177088" y="354013"/>
                <a:ext cx="990600" cy="904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4" name="Rectangle 14"/>
              <p:cNvSpPr>
                <a:spLocks noChangeArrowheads="1"/>
              </p:cNvSpPr>
              <p:nvPr/>
            </p:nvSpPr>
            <p:spPr bwMode="auto">
              <a:xfrm>
                <a:off x="6047096" y="741363"/>
                <a:ext cx="904415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6600"/>
                    </a:solidFill>
                    <a:latin typeface="Cambria" pitchFamily="18" charset="0"/>
                  </a:rPr>
                  <a:t>TIPS </a:t>
                </a:r>
                <a:endParaRPr lang="id-ID" sz="2200" dirty="0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24" name="Picture 1" descr="mhtml:file://C:\Users\AP4741\Documents\GMTS\CAMBRIDGE%20CONDO\HOUSE%20Rules%20&amp;%20Regulations\Resident%20News\Inside%20December%202007.mht!http://www.pakubuwono6.com/news/inside/insidedecember2007/web/extinguisher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85825" y="2452688"/>
              <a:ext cx="1233488" cy="123348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5" name="Picture 2" descr="mhtml:file://C:\Users\AP4741\Documents\GMTS\CAMBRIDGE%20CONDO\HOUSE%20Rules%20&amp;%20Regulations\Resident%20News\Inside%20December%202007.mht!http://www.pakubuwono6.com/news/inside/insidedecember2007/web/extinguisher3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00113" y="3824288"/>
              <a:ext cx="1212850" cy="12192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3" descr="mhtml:file://C:\Users\AP4741\Documents\GMTS\CAMBRIDGE%20CONDO\HOUSE%20Rules%20&amp;%20Regulations\Resident%20News\Inside%20December%202007.mht!http://www.pakubuwono6.com/news/inside/insidedecember2007/web/extinguisher4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89000" y="5207000"/>
              <a:ext cx="1204913" cy="12811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27" name="TextBox 17"/>
            <p:cNvSpPr txBox="1">
              <a:spLocks noChangeArrowheads="1"/>
            </p:cNvSpPr>
            <p:nvPr/>
          </p:nvSpPr>
          <p:spPr bwMode="auto">
            <a:xfrm>
              <a:off x="2362200" y="2362200"/>
              <a:ext cx="5799138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Berlin Sans FB Demi" pitchFamily="34" charset="0"/>
                </a:rPr>
                <a:t>Pressure gauge should be at GREEN </a:t>
              </a:r>
              <a:r>
                <a:rPr lang="en-US" sz="2000" b="1" dirty="0" smtClean="0">
                  <a:latin typeface="Berlin Sans FB Demi" pitchFamily="34" charset="0"/>
                </a:rPr>
                <a:t>Position.</a:t>
              </a:r>
              <a:endParaRPr lang="en-US" sz="2000" b="1" dirty="0">
                <a:latin typeface="Berlin Sans FB Demi" pitchFamily="34" charset="0"/>
              </a:endParaRPr>
            </a:p>
            <a:p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Jarum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penunjuk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tekanan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harus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pada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posisi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HIJAU.</a:t>
              </a:r>
              <a:endParaRPr lang="en-US" sz="2000" b="1" dirty="0">
                <a:solidFill>
                  <a:srgbClr val="FFFF00"/>
                </a:solidFill>
                <a:latin typeface="Berlin Sans FB Demi" pitchFamily="34" charset="0"/>
              </a:endParaRPr>
            </a:p>
          </p:txBody>
        </p:sp>
        <p:sp>
          <p:nvSpPr>
            <p:cNvPr id="28" name="TextBox 18"/>
            <p:cNvSpPr txBox="1">
              <a:spLocks noChangeArrowheads="1"/>
            </p:cNvSpPr>
            <p:nvPr/>
          </p:nvSpPr>
          <p:spPr bwMode="auto">
            <a:xfrm>
              <a:off x="2357438" y="3733800"/>
              <a:ext cx="624205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Berlin Sans FB Demi" pitchFamily="34" charset="0"/>
                </a:rPr>
                <a:t>The hose has no crack &amp; must be free from obstacle.</a:t>
              </a:r>
            </a:p>
            <a:p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Selang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tidak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retak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dan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tidak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tersumbat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/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terhalang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.</a:t>
              </a:r>
              <a:endParaRPr lang="en-US" sz="2000" b="1" dirty="0">
                <a:solidFill>
                  <a:srgbClr val="FFFF00"/>
                </a:solidFill>
                <a:latin typeface="Berlin Sans FB Demi" pitchFamily="34" charset="0"/>
              </a:endParaRPr>
            </a:p>
          </p:txBody>
        </p:sp>
        <p:sp>
          <p:nvSpPr>
            <p:cNvPr id="29" name="TextBox 19"/>
            <p:cNvSpPr txBox="1">
              <a:spLocks noChangeArrowheads="1"/>
            </p:cNvSpPr>
            <p:nvPr/>
          </p:nvSpPr>
          <p:spPr bwMode="auto">
            <a:xfrm>
              <a:off x="2309813" y="5001904"/>
              <a:ext cx="630078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Berlin Sans FB Demi" pitchFamily="34" charset="0"/>
                </a:rPr>
                <a:t>Shake the extinguisher </a:t>
              </a:r>
              <a:r>
                <a:rPr lang="en-US" sz="2000" b="1" dirty="0" smtClean="0">
                  <a:latin typeface="Berlin Sans FB Demi" pitchFamily="34" charset="0"/>
                </a:rPr>
                <a:t>at least </a:t>
              </a:r>
              <a:r>
                <a:rPr lang="en-US" sz="2000" b="1" dirty="0">
                  <a:latin typeface="Berlin Sans FB Demi" pitchFamily="34" charset="0"/>
                </a:rPr>
                <a:t>every </a:t>
              </a:r>
              <a:r>
                <a:rPr lang="en-US" sz="2000" b="1" dirty="0" smtClean="0">
                  <a:latin typeface="Berlin Sans FB Demi" pitchFamily="34" charset="0"/>
                </a:rPr>
                <a:t>month.</a:t>
              </a:r>
              <a:endParaRPr lang="en-US" sz="2000" b="1" dirty="0">
                <a:latin typeface="Berlin Sans FB Demi" pitchFamily="34" charset="0"/>
              </a:endParaRPr>
            </a:p>
            <a:p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Kocok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dan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balikan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>
                  <a:solidFill>
                    <a:srgbClr val="FFFF00"/>
                  </a:solidFill>
                  <a:latin typeface="Berlin Sans FB Demi" pitchFamily="34" charset="0"/>
                </a:rPr>
                <a:t>tabung</a:t>
              </a:r>
              <a:r>
                <a:rPr lang="en-US" sz="2000" b="1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minimal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setiap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bulan</a:t>
              </a:r>
              <a:endParaRPr lang="en-US" sz="2000" b="1" dirty="0" smtClean="0">
                <a:solidFill>
                  <a:srgbClr val="FFFF00"/>
                </a:solidFill>
                <a:latin typeface="Berlin Sans FB Demi" pitchFamily="34" charset="0"/>
              </a:endParaRPr>
            </a:p>
          </p:txBody>
        </p:sp>
        <p:sp>
          <p:nvSpPr>
            <p:cNvPr id="30" name="TextBox 20"/>
            <p:cNvSpPr txBox="1">
              <a:spLocks noChangeArrowheads="1"/>
            </p:cNvSpPr>
            <p:nvPr/>
          </p:nvSpPr>
          <p:spPr bwMode="auto">
            <a:xfrm>
              <a:off x="539750" y="1414463"/>
              <a:ext cx="7308850" cy="1446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 u="sng" dirty="0">
                  <a:latin typeface="Berlin Sans FB Demi" pitchFamily="34" charset="0"/>
                </a:rPr>
                <a:t>How to Maintenance Fire Extinguisher</a:t>
              </a:r>
            </a:p>
            <a:p>
              <a:r>
                <a:rPr lang="en-US" sz="2400" b="1" u="sng" dirty="0" err="1">
                  <a:solidFill>
                    <a:srgbClr val="FFFF00"/>
                  </a:solidFill>
                  <a:latin typeface="Berlin Sans FB Demi" pitchFamily="34" charset="0"/>
                </a:rPr>
                <a:t>Bagaimana</a:t>
              </a:r>
              <a:r>
                <a:rPr lang="en-US" sz="2400" b="1" u="sng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400" b="1" u="sng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Merawat</a:t>
              </a:r>
              <a:r>
                <a:rPr lang="en-US" sz="2400" b="1" u="sng" dirty="0" smtClean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400" b="1" u="sng" dirty="0" err="1">
                  <a:solidFill>
                    <a:srgbClr val="FFFF00"/>
                  </a:solidFill>
                  <a:latin typeface="Berlin Sans FB Demi" pitchFamily="34" charset="0"/>
                </a:rPr>
                <a:t>Tabung</a:t>
              </a:r>
              <a:r>
                <a:rPr lang="en-US" sz="2400" b="1" u="sng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400" b="1" u="sng" dirty="0" err="1">
                  <a:solidFill>
                    <a:srgbClr val="FFFF00"/>
                  </a:solidFill>
                  <a:latin typeface="Berlin Sans FB Demi" pitchFamily="34" charset="0"/>
                </a:rPr>
                <a:t>Pemadam</a:t>
              </a:r>
              <a:r>
                <a:rPr lang="en-US" sz="2400" b="1" u="sng" dirty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400" b="1" u="sng" dirty="0" err="1">
                  <a:solidFill>
                    <a:srgbClr val="FFFF00"/>
                  </a:solidFill>
                  <a:latin typeface="Berlin Sans FB Demi" pitchFamily="34" charset="0"/>
                </a:rPr>
                <a:t>Api</a:t>
              </a:r>
              <a:endParaRPr lang="en-US" sz="2400" b="1" u="sng" dirty="0">
                <a:solidFill>
                  <a:srgbClr val="FFFF00"/>
                </a:solidFill>
                <a:latin typeface="Berlin Sans FB Demi" pitchFamily="34" charset="0"/>
              </a:endParaRPr>
            </a:p>
            <a:p>
              <a:endParaRPr lang="en-US" sz="2000" dirty="0"/>
            </a:p>
            <a:p>
              <a:endParaRPr lang="id-ID" sz="2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306768" y="5908344"/>
              <a:ext cx="5638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Berlin Sans FB Demi" pitchFamily="34" charset="0"/>
                </a:rPr>
                <a:t>Refill is available. </a:t>
              </a:r>
            </a:p>
            <a:p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Kami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menyediakan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layanan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isi</a:t>
              </a:r>
              <a:r>
                <a:rPr lang="en-US" sz="2000" b="1" dirty="0" smtClean="0">
                  <a:solidFill>
                    <a:srgbClr val="FFFF00"/>
                  </a:solidFill>
                  <a:latin typeface="Berlin Sans FB Demi" pitchFamily="34" charset="0"/>
                </a:rPr>
                <a:t> 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Berlin Sans FB Demi" pitchFamily="34" charset="0"/>
                </a:rPr>
                <a:t>Ulang</a:t>
              </a:r>
              <a:endParaRPr lang="id-ID" sz="2000" b="1" dirty="0">
                <a:solidFill>
                  <a:srgbClr val="FFFF00"/>
                </a:solidFill>
                <a:latin typeface="Berlin Sans FB Demi" pitchFamily="34" charset="0"/>
              </a:endParaRPr>
            </a:p>
          </p:txBody>
        </p:sp>
      </p:grp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light">
  <a:themeElements>
    <a:clrScheme name="Firelight">
      <a:dk1>
        <a:sysClr val="windowText" lastClr="000000"/>
      </a:dk1>
      <a:lt1>
        <a:sysClr val="window" lastClr="FFFFFF"/>
      </a:lt1>
      <a:dk2>
        <a:srgbClr val="9F1C00"/>
      </a:dk2>
      <a:lt2>
        <a:srgbClr val="EEECE1"/>
      </a:lt2>
      <a:accent1>
        <a:srgbClr val="FF881F"/>
      </a:accent1>
      <a:accent2>
        <a:srgbClr val="771C00"/>
      </a:accent2>
      <a:accent3>
        <a:srgbClr val="576A2C"/>
      </a:accent3>
      <a:accent4>
        <a:srgbClr val="A24D00"/>
      </a:accent4>
      <a:accent5>
        <a:srgbClr val="244872"/>
      </a:accent5>
      <a:accent6>
        <a:srgbClr val="5E341C"/>
      </a:accent6>
      <a:hlink>
        <a:srgbClr val="FF912E"/>
      </a:hlink>
      <a:folHlink>
        <a:srgbClr val="B5CB83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36048</TotalTime>
  <Words>906</Words>
  <Application>Microsoft Office PowerPoint</Application>
  <PresentationFormat>On-screen Show (4:3)</PresentationFormat>
  <Paragraphs>143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Firelight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GAIH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Teddy</dc:creator>
  <cp:lastModifiedBy>My Computer</cp:lastModifiedBy>
  <cp:revision>1611</cp:revision>
  <dcterms:created xsi:type="dcterms:W3CDTF">2010-06-22T14:49:22Z</dcterms:created>
  <dcterms:modified xsi:type="dcterms:W3CDTF">2013-08-01T11:22:58Z</dcterms:modified>
</cp:coreProperties>
</file>