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4443" r:id="rId2"/>
  </p:sldMasterIdLst>
  <p:notesMasterIdLst>
    <p:notesMasterId r:id="rId18"/>
  </p:notesMasterIdLst>
  <p:handoutMasterIdLst>
    <p:handoutMasterId r:id="rId19"/>
  </p:handoutMasterIdLst>
  <p:sldIdLst>
    <p:sldId id="450" r:id="rId3"/>
    <p:sldId id="457" r:id="rId4"/>
    <p:sldId id="456" r:id="rId5"/>
    <p:sldId id="463" r:id="rId6"/>
    <p:sldId id="464" r:id="rId7"/>
    <p:sldId id="465" r:id="rId8"/>
    <p:sldId id="462" r:id="rId9"/>
    <p:sldId id="467" r:id="rId10"/>
    <p:sldId id="470" r:id="rId11"/>
    <p:sldId id="471" r:id="rId12"/>
    <p:sldId id="474" r:id="rId13"/>
    <p:sldId id="473" r:id="rId14"/>
    <p:sldId id="476" r:id="rId15"/>
    <p:sldId id="475" r:id="rId16"/>
    <p:sldId id="45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00"/>
    <a:srgbClr val="CC0000"/>
    <a:srgbClr val="FFFF99"/>
    <a:srgbClr val="993300"/>
    <a:srgbClr val="FFFFFF"/>
    <a:srgbClr val="FFFF66"/>
    <a:srgbClr val="260300"/>
    <a:srgbClr val="4F0701"/>
    <a:srgbClr val="1A0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029" autoAdjust="0"/>
    <p:restoredTop sz="93548" autoAdjust="0"/>
  </p:normalViewPr>
  <p:slideViewPr>
    <p:cSldViewPr>
      <p:cViewPr>
        <p:scale>
          <a:sx n="70" d="100"/>
          <a:sy n="70" d="100"/>
        </p:scale>
        <p:origin x="-157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EB1341-C8FE-4B8A-8449-F406F9065617}" type="datetimeFigureOut">
              <a:rPr lang="id-ID"/>
              <a:pPr>
                <a:defRPr/>
              </a:pPr>
              <a:t>02/04/2013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B3C0E1C-7098-4795-96D2-8335A26B34B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C71B3C-6398-4BAB-8632-097B048D19F6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F1410E-6BFA-4F0A-A421-9231AC80F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95E10-59EE-41CB-ABCF-3E392E847A4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95E10-59EE-41CB-ABCF-3E392E847A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95E10-59EE-41CB-ABCF-3E392E847A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95E10-59EE-41CB-ABCF-3E392E847A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95E10-59EE-41CB-ABCF-3E392E847A4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95E10-59EE-41CB-ABCF-3E392E847A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95E10-59EE-41CB-ABCF-3E392E847A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95E10-59EE-41CB-ABCF-3E392E847A4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95E10-59EE-41CB-ABCF-3E392E847A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95E10-59EE-41CB-ABCF-3E392E847A4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95E10-59EE-41CB-ABCF-3E392E847A4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95E10-59EE-41CB-ABCF-3E392E847A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96B2B89-BB09-4E49-A137-7C73774A2746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076AA6F-515A-445A-B59D-A3153B8E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23C29-C619-4293-B9CB-265E46066F0B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2DAB-7600-4006-8425-423759A2D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9115F-07BE-4D91-944D-7966A2F8BAAA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3BE4-3EAD-4558-B3FF-D340F4360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23E3BF7-6901-4B71-BFE0-30F535004F44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314FA0E-53E8-4DE0-949E-572F6FD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2354CD7-CA0B-4C4B-9F4B-1408968BE715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31EDA96-B206-48FD-908A-7F8DB2469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ED60AA9-EFF5-4B33-9371-31DDEE2BA5C1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6AF2D440-0E9C-44C7-A315-5D0212D83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B2082BB-43B8-4315-8CAD-F0EB60242B17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8D64791-DF85-412B-BCFF-DBFE3D864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CD91E2A-6F6D-477A-B321-1E152527D3CA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209B9479-6197-4900-ADBF-D4D20BFF3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49A98D63-EE60-4BDD-9A9A-359E1DE00221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DB586456-4580-47E1-9BF0-45E45DCC5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25930D4B-5C8B-4582-8DAB-46967D72F43C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438B6A1-4006-4379-933C-4D23CB01B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12E3310-CC65-4E2D-868B-39AB4EE3F5B5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3DAE3427-2756-4ED8-81BF-78CC24285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92FA-DC55-43EC-9584-8025C3196B1B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9FAE-A6C6-44C7-9BBC-3DFE23344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43418D9-298D-45B9-B459-AA862DB8BEAE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6B423CA6-DA3E-4947-8A7B-6E95AB600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A794BDA-D6E2-4580-94FE-C996986BB386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B070E0F-AACB-475C-8B29-D0F06A7E4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EB0618AA-460E-4CCB-97C1-593115E54C42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09654412-2800-43FE-B4CC-CF9B7DCB2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A8EA-6218-42F4-BC52-FC3097E78D9F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C6B52-092B-470F-9E05-244291029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DB1E-7623-4810-AE67-6223C7A107A2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D0E4-89CC-4B5B-A167-2B6B040F7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AC24F-8751-4580-81E9-CF483F9F2E7B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30C5-D8B8-4EC2-91D3-2365E1137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84D8-8237-415D-B9EE-E5CE807B4AF6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269A-D006-4654-B880-22D64861D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50E9-27E9-463A-912B-CEA9F715775F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F157-998D-49DA-909C-F0D329FE2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04F2-70B4-46AF-AF64-C778C0154715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C6A25-4F1B-4354-8B3A-4E0962874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446A-5285-47B5-95F1-6BD40F18D95C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6F08-63EA-48F5-8C58-A9C28742E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irelight content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97B8DF11-B3B9-4737-AEE2-54932ECD8ADD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0A2C30EE-F509-4104-B1B2-DF33BAB98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39" r:id="rId1"/>
    <p:sldLayoutId id="2147484432" r:id="rId2"/>
    <p:sldLayoutId id="2147484440" r:id="rId3"/>
    <p:sldLayoutId id="2147484433" r:id="rId4"/>
    <p:sldLayoutId id="2147484434" r:id="rId5"/>
    <p:sldLayoutId id="2147484435" r:id="rId6"/>
    <p:sldLayoutId id="2147484436" r:id="rId7"/>
    <p:sldLayoutId id="2147484441" r:id="rId8"/>
    <p:sldLayoutId id="2147484442" r:id="rId9"/>
    <p:sldLayoutId id="2147484437" r:id="rId10"/>
    <p:sldLayoutId id="21474844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E1182BB5-B00A-47FC-971E-986C3F459FEA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8A77665C-1194-486D-AC5D-0BF877210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0300"/>
            </a:gs>
            <a:gs pos="45000">
              <a:srgbClr val="FF7A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10800000">
            <a:off x="800672" y="1219201"/>
            <a:ext cx="77724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1092" y="-12876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(April 2013)       </a:t>
            </a:r>
            <a:r>
              <a:rPr lang="en-US" sz="8000" b="1" dirty="0" smtClean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 smtClean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 smtClean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600" b="1" dirty="0">
              <a:ln>
                <a:solidFill>
                  <a:srgbClr val="FFFF99"/>
                </a:solidFill>
              </a:ln>
              <a:solidFill>
                <a:srgbClr val="FFFF00"/>
              </a:solidFill>
              <a:latin typeface="Footlight MT Light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>
              <a:defRPr/>
            </a:pPr>
            <a:r>
              <a:rPr lang="en-US" sz="2800" b="1" dirty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152" y="1600200"/>
            <a:ext cx="861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Pesan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dari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General Manager,</a:t>
            </a:r>
          </a:p>
          <a:p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  <a:p>
            <a:pPr algn="just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Mengawali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bulan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April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kami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ucapkan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Selamat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PASKAH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kepada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Resident yang BARU SAJA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merayakannya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  <a:p>
            <a:pPr algn="just"/>
            <a:endParaRPr lang="en-US" sz="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just"/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Diumumkan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bagi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Resident yang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ingin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Membuat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/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Mengganti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KTP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Kartu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Keluarga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dengan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Alamat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Condominium Cambridge,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kami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siap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membantu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untuk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Mengurusnya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dengan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RESMI, yang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bekerja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sama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dengan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Kepala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Lingkungan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</a:t>
            </a:r>
          </a:p>
          <a:p>
            <a:pPr algn="just"/>
            <a:endParaRPr lang="en-US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just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Kami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berterimakasih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kepada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Resident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telah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memberikan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MASUKAN-MASUKANNYA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selama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Jika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Resident lain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melihat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KURANG BERKENAN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ingin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memberikan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MASUKAN, IDE-IDE BARU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bertujuan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untuk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MENSELARASKAN, MENYEMPURNAKAN TINGGAL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demi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untuk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KEPENTINGAN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serta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KEBAIKAN BERSAMA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bagi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seluruh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RESIDENT,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bukan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untuk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kepentingan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PRIBADI,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kami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persilahkan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untuk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MENYAMPAIKANNYA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kepada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kami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  <a:p>
            <a:pPr algn="just"/>
            <a:endParaRPr lang="en-US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just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Semoga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Tinggal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SEIMBANG, SELARAS, ADIL &amp; BERORIENTASI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untuk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KEPENTINGAN BERSAMA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menjadi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harapan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semua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RESIDENT.</a:t>
            </a:r>
          </a:p>
          <a:p>
            <a:pPr algn="just"/>
            <a:endParaRPr lang="en-US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just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Condominium Management </a:t>
            </a:r>
          </a:p>
        </p:txBody>
      </p:sp>
    </p:spTree>
  </p:cSld>
  <p:clrMapOvr>
    <a:masterClrMapping/>
  </p:clrMapOvr>
  <p:transition spd="slow" advClick="0" advTm="40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0300"/>
            </a:gs>
            <a:gs pos="45000">
              <a:srgbClr val="FF7A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733098" y="168493"/>
            <a:ext cx="8410902" cy="6689507"/>
            <a:chOff x="733098" y="168493"/>
            <a:chExt cx="8410902" cy="6689507"/>
          </a:xfrm>
        </p:grpSpPr>
        <p:sp>
          <p:nvSpPr>
            <p:cNvPr id="10" name="Rounded Rectangle 9"/>
            <p:cNvSpPr/>
            <p:nvPr/>
          </p:nvSpPr>
          <p:spPr>
            <a:xfrm>
              <a:off x="783026" y="1705302"/>
              <a:ext cx="3733800" cy="4724400"/>
            </a:xfrm>
            <a:prstGeom prst="roundRect">
              <a:avLst/>
            </a:prstGeom>
            <a:solidFill>
              <a:srgbClr val="C00000">
                <a:alpha val="81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 pitchFamily="18" charset="0"/>
                  <a:ea typeface="+mn-ea"/>
                  <a:cs typeface="+mn-cs"/>
                </a:rPr>
                <a:t>DEMI KEAMANAN BERSAMA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 pitchFamily="18" charset="0"/>
                  <a:ea typeface="+mn-ea"/>
                  <a:cs typeface="+mn-cs"/>
                </a:rPr>
                <a:t>-------------------------------------------------------------------------------------------------------------------------------------------------------------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 pitchFamily="18" charset="0"/>
                  <a:ea typeface="+mn-ea"/>
                  <a:cs typeface="+mn-cs"/>
                </a:rPr>
                <a:t>SETELAH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 pitchFamily="18" charset="0"/>
                  <a:ea typeface="+mn-ea"/>
                  <a:cs typeface="+mn-cs"/>
                </a:rPr>
                <a:t>MEMBUANG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 pitchFamily="18" charset="0"/>
                  <a:ea typeface="+mn-ea"/>
                  <a:cs typeface="+mn-cs"/>
                </a:rPr>
                <a:t> </a:t>
              </a:r>
              <a:r>
                <a:rPr kumimoji="0" lang="id-ID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 pitchFamily="18" charset="0"/>
                  <a:ea typeface="+mn-ea"/>
                  <a:cs typeface="+mn-cs"/>
                </a:rPr>
                <a:t>SAMPAH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 pitchFamily="18" charset="0"/>
                  <a:ea typeface="+mn-ea"/>
                  <a:cs typeface="+mn-cs"/>
                </a:rPr>
                <a:t>,</a:t>
              </a:r>
              <a:endPara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itchFamily="18" charset="0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 pitchFamily="18" charset="0"/>
                  <a:ea typeface="+mn-ea"/>
                  <a:cs typeface="+mn-cs"/>
                </a:rPr>
                <a:t>TUTUP KEMBALI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ckwell" pitchFamily="18" charset="0"/>
                  <a:ea typeface="+mn-ea"/>
                  <a:cs typeface="+mn-cs"/>
                </a:rPr>
                <a:t>RAPAT-RAPAT PINTU TANGGA DARURATNYA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</a:rPr>
                <a:t>(</a:t>
              </a:r>
              <a:r>
                <a:rPr lang="en-US" b="1" kern="0" baseline="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</a:rPr>
                <a:t>Didapati</a:t>
              </a:r>
              <a:r>
                <a:rPr lang="en-US" b="1" kern="0" baseline="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</a:rPr>
                <a:t> </a:t>
              </a:r>
              <a:r>
                <a:rPr lang="en-US" b="1" kern="0" baseline="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</a:rPr>
                <a:t>Beberapa</a:t>
              </a:r>
              <a:r>
                <a:rPr lang="en-US" b="1" kern="0" baseline="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</a:rPr>
                <a:t> Resident/</a:t>
              </a:r>
              <a:r>
                <a:rPr lang="en-US" b="1" kern="0" baseline="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</a:rPr>
                <a:t>Pekerjanya</a:t>
              </a:r>
              <a:r>
                <a:rPr lang="en-US" b="1" kern="0" baseline="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</a:rPr>
                <a:t> TIDAK </a:t>
              </a:r>
              <a:r>
                <a:rPr lang="en-US" b="1" kern="0" baseline="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</a:rPr>
                <a:t>menutup</a:t>
              </a:r>
              <a:r>
                <a:rPr lang="en-US" b="1" kern="0" baseline="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</a:rPr>
                <a:t> </a:t>
              </a:r>
              <a:r>
                <a:rPr lang="en-US" b="1" kern="0" baseline="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</a:rPr>
                <a:t>kembali</a:t>
              </a:r>
              <a:r>
                <a:rPr lang="en-US" b="1" kern="0" baseline="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</a:rPr>
                <a:t>)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itchFamily="18" charset="0"/>
                <a:ea typeface="+mn-ea"/>
                <a:cs typeface="+mn-cs"/>
              </a:endParaRPr>
            </a:p>
          </p:txBody>
        </p:sp>
        <p:pic>
          <p:nvPicPr>
            <p:cNvPr id="11" name="Picture 10" descr="Emergency-Exit-Sign-SE-1758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11640" y="1766248"/>
              <a:ext cx="1357952" cy="1676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1284051140Y6s40q.jpg"/>
            <p:cNvPicPr>
              <a:picLocks noChangeAspect="1"/>
            </p:cNvPicPr>
            <p:nvPr/>
          </p:nvPicPr>
          <p:blipFill>
            <a:blip r:embed="rId4" cstate="print"/>
            <a:srcRect l="30938" t="16832" r="29687" b="5940"/>
            <a:stretch>
              <a:fillRect/>
            </a:stretch>
          </p:blipFill>
          <p:spPr>
            <a:xfrm>
              <a:off x="5805469" y="1800550"/>
              <a:ext cx="3338531" cy="50574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grpSp>
          <p:nvGrpSpPr>
            <p:cNvPr id="3" name="Group 11"/>
            <p:cNvGrpSpPr/>
            <p:nvPr/>
          </p:nvGrpSpPr>
          <p:grpSpPr>
            <a:xfrm>
              <a:off x="733098" y="168493"/>
              <a:ext cx="7696200" cy="1231900"/>
              <a:chOff x="733098" y="168493"/>
              <a:chExt cx="7696200" cy="1231900"/>
            </a:xfrm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733098" y="168493"/>
                <a:ext cx="7696200" cy="1231900"/>
                <a:chOff x="914400" y="4822208"/>
                <a:chExt cx="7696200" cy="1232848"/>
              </a:xfrm>
            </p:grpSpPr>
            <p:sp>
              <p:nvSpPr>
                <p:cNvPr id="18" name="Round Diagonal Corner Rectangle 17"/>
                <p:cNvSpPr/>
                <p:nvPr/>
              </p:nvSpPr>
              <p:spPr>
                <a:xfrm>
                  <a:off x="914400" y="5341720"/>
                  <a:ext cx="7253288" cy="713336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rgbClr val="003300"/>
                </a:solidFill>
                <a:ln w="12700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n w="10541" cmpd="sng">
                        <a:noFill/>
                        <a:prstDash val="solid"/>
                      </a:ln>
                      <a:solidFill>
                        <a:prstClr val="white"/>
                      </a:solidFill>
                    </a:rPr>
                    <a:t>.……………  </a:t>
                  </a:r>
                  <a:endParaRPr lang="en-US" dirty="0">
                    <a:ln w="10541" cmpd="sng">
                      <a:noFill/>
                      <a:prstDash val="solid"/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Round Diagonal Corner Rectangle 18"/>
                <p:cNvSpPr/>
                <p:nvPr/>
              </p:nvSpPr>
              <p:spPr>
                <a:xfrm>
                  <a:off x="990600" y="5232098"/>
                  <a:ext cx="7510463" cy="760998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gradFill flip="none" rotWithShape="1">
                  <a:gsLst>
                    <a:gs pos="4300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n w="10541" cmpd="sng">
                      <a:noFill/>
                      <a:prstDash val="solid"/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315200" y="4822208"/>
                  <a:ext cx="1295400" cy="121855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6" name="Picture 2" descr="H:\GMTS\Logo Cambridge\CAMBRIDGE-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00586" y="322481"/>
                <a:ext cx="990600" cy="904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5257800" y="709831"/>
                <a:ext cx="195431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6600"/>
                    </a:solidFill>
                    <a:latin typeface="Cambria" pitchFamily="18" charset="0"/>
                  </a:rPr>
                  <a:t>KETENTUAN</a:t>
                </a:r>
                <a:endParaRPr lang="id-ID" dirty="0"/>
              </a:p>
            </p:txBody>
          </p:sp>
        </p:grpSp>
      </p:grpSp>
    </p:spTree>
  </p:cSld>
  <p:clrMapOvr>
    <a:masterClrMapping/>
  </p:clrMapOvr>
  <p:transition spd="slow" advClick="0" advTm="40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0300"/>
            </a:gs>
            <a:gs pos="45000">
              <a:srgbClr val="FF7A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 flipH="1">
            <a:off x="4648200" y="1724464"/>
            <a:ext cx="3581400" cy="4724400"/>
          </a:xfrm>
          <a:prstGeom prst="round2DiagRect">
            <a:avLst/>
          </a:prstGeom>
          <a:solidFill>
            <a:srgbClr val="CC0000"/>
          </a:solidFill>
          <a:ln w="1143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762000" y="200025"/>
            <a:ext cx="7696200" cy="1231900"/>
            <a:chOff x="914400" y="4822208"/>
            <a:chExt cx="7696200" cy="1232848"/>
          </a:xfrm>
        </p:grpSpPr>
        <p:sp>
          <p:nvSpPr>
            <p:cNvPr id="26" name="Round Diagonal Corner Rectangle 25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27" name="Round Diagonal Corner Rectangle 26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2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94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334000" y="755650"/>
            <a:ext cx="173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REMINDER</a:t>
            </a:r>
            <a:endParaRPr lang="id-ID"/>
          </a:p>
        </p:txBody>
      </p:sp>
      <p:pic>
        <p:nvPicPr>
          <p:cNvPr id="24" name="Picture 10" descr="mhtml:file://C:\Users\AP4741\Documents\GMTS\CAMBRIDGE%20CONDO\HOUSE%20Rules%20&amp;%20Regulations\Resident%20News\Inside%20December%202007.mht!http://www.pakubuwono6.com/news/inside/insidedecember2007/web/atten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630" y="1757582"/>
            <a:ext cx="3295650" cy="379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4904096" y="1981200"/>
            <a:ext cx="3048000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latin typeface="Berlin Sans FB Demi" pitchFamily="34" charset="0"/>
              </a:rPr>
              <a:t>Sebelum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keluar</a:t>
            </a:r>
            <a:r>
              <a:rPr lang="en-US" sz="2000" dirty="0">
                <a:latin typeface="Berlin Sans FB Demi" pitchFamily="34" charset="0"/>
              </a:rPr>
              <a:t> dari Unit, </a:t>
            </a:r>
            <a:r>
              <a:rPr lang="en-US" sz="2000" dirty="0" err="1">
                <a:latin typeface="Berlin Sans FB Demi" pitchFamily="34" charset="0"/>
              </a:rPr>
              <a:t>pastikan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hal-hal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berikut</a:t>
            </a:r>
            <a:r>
              <a:rPr lang="en-US" sz="2000" dirty="0">
                <a:latin typeface="Berlin Sans FB Demi" pitchFamily="34" charset="0"/>
              </a:rPr>
              <a:t>:</a:t>
            </a:r>
            <a:endParaRPr lang="en-US" sz="800" dirty="0">
              <a:latin typeface="Berlin Sans FB Demi" pitchFamily="34" charset="0"/>
            </a:endParaRPr>
          </a:p>
          <a:p>
            <a:pPr>
              <a:defRPr/>
            </a:pPr>
            <a:endParaRPr lang="en-US" sz="800" dirty="0">
              <a:latin typeface="Berlin Sans FB Demi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Matikan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Kran</a:t>
            </a:r>
            <a:r>
              <a:rPr lang="en-US" sz="2000" dirty="0">
                <a:latin typeface="Berlin Sans FB Demi" pitchFamily="34" charset="0"/>
              </a:rPr>
              <a:t> Air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Matikan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Lampu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atau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alat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elektronik</a:t>
            </a:r>
            <a:r>
              <a:rPr lang="en-US" sz="2000" dirty="0">
                <a:latin typeface="Berlin Sans FB Demi" pitchFamily="34" charset="0"/>
              </a:rPr>
              <a:t> yang </a:t>
            </a:r>
            <a:r>
              <a:rPr lang="en-US" sz="2000" dirty="0" err="1">
                <a:latin typeface="Berlin Sans FB Demi" pitchFamily="34" charset="0"/>
              </a:rPr>
              <a:t>tidak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perlu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hidup</a:t>
            </a:r>
            <a:endParaRPr lang="en-US" sz="2000" dirty="0">
              <a:latin typeface="Berlin Sans FB Demi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Matikan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Kompor</a:t>
            </a:r>
            <a:r>
              <a:rPr lang="en-US" sz="2000" dirty="0">
                <a:latin typeface="Berlin Sans FB Demi" pitchFamily="34" charset="0"/>
              </a:rPr>
              <a:t> GAS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Tutup</a:t>
            </a:r>
            <a:r>
              <a:rPr lang="en-US" sz="2000" dirty="0">
                <a:latin typeface="Berlin Sans FB Demi" pitchFamily="34" charset="0"/>
              </a:rPr>
              <a:t> &amp; </a:t>
            </a:r>
            <a:r>
              <a:rPr lang="en-US" sz="2000" dirty="0" err="1">
                <a:latin typeface="Berlin Sans FB Demi" pitchFamily="34" charset="0"/>
              </a:rPr>
              <a:t>kunci</a:t>
            </a:r>
            <a:r>
              <a:rPr lang="en-US" sz="2000" dirty="0">
                <a:latin typeface="Berlin Sans FB Demi" pitchFamily="34" charset="0"/>
              </a:rPr>
              <a:t> Pintu2 &amp; jendela2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Kunci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pintu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Utama</a:t>
            </a:r>
            <a:r>
              <a:rPr lang="en-US" sz="2000" dirty="0">
                <a:latin typeface="Berlin Sans FB Demi" pitchFamily="34" charset="0"/>
              </a:rPr>
              <a:t> Unit</a:t>
            </a:r>
          </a:p>
          <a:p>
            <a:pPr>
              <a:defRPr/>
            </a:pPr>
            <a:endParaRPr lang="id-ID" sz="2000" dirty="0"/>
          </a:p>
        </p:txBody>
      </p:sp>
    </p:spTree>
  </p:cSld>
  <p:clrMapOvr>
    <a:masterClrMapping/>
  </p:clrMapOvr>
  <p:transition spd="slow" advClick="0" advTm="40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0300"/>
            </a:gs>
            <a:gs pos="45000">
              <a:srgbClr val="FF7A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26" name="Round Diagonal Corner Rectangle 25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27" name="Round Diagonal Corner Rectangle 26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1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194621" y="741363"/>
            <a:ext cx="1739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REMINDER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200" y="662940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" y="4204648"/>
            <a:ext cx="34544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443552" y="1524000"/>
            <a:ext cx="81534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b="1" u="sng" dirty="0" smtClean="0">
                <a:latin typeface="Berlin Sans FB Demi" pitchFamily="34" charset="0"/>
              </a:rPr>
              <a:t>SUMBAT </a:t>
            </a:r>
            <a:r>
              <a:rPr lang="en-US" sz="2400" b="1" u="sng" dirty="0" err="1" smtClean="0">
                <a:latin typeface="Berlin Sans FB Demi" pitchFamily="34" charset="0"/>
              </a:rPr>
              <a:t>di</a:t>
            </a:r>
            <a:r>
              <a:rPr lang="en-US" sz="2400" b="1" u="sng" dirty="0" smtClean="0">
                <a:latin typeface="Berlin Sans FB Demi" pitchFamily="34" charset="0"/>
              </a:rPr>
              <a:t> PIPA UTAMA </a:t>
            </a:r>
            <a:r>
              <a:rPr lang="en-US" sz="2400" b="1" u="sng" dirty="0" err="1" smtClean="0">
                <a:latin typeface="Berlin Sans FB Demi" pitchFamily="34" charset="0"/>
              </a:rPr>
              <a:t>Pembuangan</a:t>
            </a:r>
            <a:r>
              <a:rPr lang="en-US" sz="2400" b="1" u="sng" dirty="0" smtClean="0">
                <a:latin typeface="Berlin Sans FB Demi" pitchFamily="34" charset="0"/>
              </a:rPr>
              <a:t> air </a:t>
            </a:r>
            <a:r>
              <a:rPr lang="en-US" sz="2400" b="1" u="sng" dirty="0" err="1" smtClean="0">
                <a:latin typeface="Berlin Sans FB Demi" pitchFamily="34" charset="0"/>
              </a:rPr>
              <a:t>dari</a:t>
            </a:r>
            <a:r>
              <a:rPr lang="en-US" sz="2400" b="1" u="sng" dirty="0" smtClean="0">
                <a:latin typeface="Berlin Sans FB Demi" pitchFamily="34" charset="0"/>
              </a:rPr>
              <a:t> </a:t>
            </a:r>
          </a:p>
          <a:p>
            <a:pPr algn="r"/>
            <a:r>
              <a:rPr lang="en-US" sz="2400" b="1" u="sng" dirty="0" smtClean="0">
                <a:latin typeface="Berlin Sans FB Demi" pitchFamily="34" charset="0"/>
              </a:rPr>
              <a:t>DAPUR &amp; SERVICE AREA</a:t>
            </a:r>
          </a:p>
          <a:p>
            <a:pPr marL="457200" indent="-457200" algn="r"/>
            <a:endParaRPr lang="en-US" sz="1100" b="1" u="sng" dirty="0" smtClean="0">
              <a:solidFill>
                <a:srgbClr val="FFFF00"/>
              </a:solidFill>
            </a:endParaRP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Mohon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ingatkan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pekerja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Resident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untuk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TIDAK MEMBUANG SAMPAH SISA MAKANAN, LANGSUNG KEDALAM KITCHEN ZINK,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Termasuk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juga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sisa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Minyak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Goreng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Lemak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serbuk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Teh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/Kopi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dll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.</a:t>
            </a: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Semua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ini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dapat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menyumbat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PIPA UTAMA PEMBUANGAN yang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akhirnya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dapat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merugikan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kita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sendiri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dan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merugikan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RESIDENT lain.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Dimohon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agar KITA</a:t>
            </a:r>
          </a:p>
          <a:p>
            <a:pPr marL="457200" indent="-457200" algn="r"/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BERSAMA-SAMA MENJAGA,MENGHINDARI &amp; </a:t>
            </a:r>
          </a:p>
          <a:p>
            <a:pPr marL="457200" indent="-457200" algn="r"/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TURUT BERTANGGUNGJAWAB MERAWAT </a:t>
            </a: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Gedung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Bersama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(Mix-Used Building)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ini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dengan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BERDISIPLIN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terhadap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hal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–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hal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tersebut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diatas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.</a:t>
            </a:r>
          </a:p>
          <a:p>
            <a:pPr algn="r"/>
            <a:endParaRPr lang="en-US" sz="2400" b="1" dirty="0" smtClean="0">
              <a:solidFill>
                <a:srgbClr val="FFFF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slow" advClick="0" advTm="40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YOU KNOW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~1\test\LOCALS~1\Temp\msohtmlclip1\01\clip_image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61349" y="3086100"/>
            <a:ext cx="45720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276600" y="5248870"/>
            <a:ext cx="5486400" cy="1107996"/>
          </a:xfrm>
          <a:prstGeom prst="rect">
            <a:avLst/>
          </a:prstGeom>
          <a:solidFill>
            <a:srgbClr val="68003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Jenis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Tanaman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ini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ada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di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sekitar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kita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bagi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yang BERMINAT,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silahkan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hubungi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</a:p>
          <a:p>
            <a:pPr lvl="0" algn="ctr" eaLnBrk="0" hangingPunct="0"/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Tenant Relations.</a:t>
            </a:r>
            <a:endParaRPr lang="en-US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00400" y="2046744"/>
            <a:ext cx="5562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Cordyline</a:t>
            </a:r>
            <a:endParaRPr kumimoji="0" lang="id-ID" sz="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Populer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Hanjuang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Ti  Plant</a:t>
            </a: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atin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Cordyline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terminalis</a:t>
            </a: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Familia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Agaveaceae</a:t>
            </a: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Daerah </a:t>
            </a:r>
            <a:r>
              <a:rPr lang="en-US" sz="2200" dirty="0" err="1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sal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lang="en-US" sz="2200" dirty="0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Asia Tenggara, Papua NG</a:t>
            </a:r>
            <a:endParaRPr kumimoji="0" lang="id-ID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Perbanyakan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Stek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iji</a:t>
            </a: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1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YOU KNOW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571501" y="2933700"/>
            <a:ext cx="4495800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76600" y="2117834"/>
            <a:ext cx="5562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Bunga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Lila</a:t>
            </a:r>
            <a:endParaRPr kumimoji="0" lang="id-ID" sz="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opuler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Bunga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Lila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Purple passion.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atin</a:t>
            </a:r>
            <a:r>
              <a:rPr lang="en-US" sz="2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Gynura</a:t>
            </a:r>
            <a:r>
              <a:rPr lang="en-US" sz="2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aurantiaca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Daerah </a:t>
            </a:r>
            <a:r>
              <a:rPr lang="en-US" sz="2400" dirty="0" err="1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Jawa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[Indonesia]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Perbanyakan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Stek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atang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Media </a:t>
            </a:r>
            <a:r>
              <a:rPr lang="en-US" sz="2400" dirty="0" err="1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anam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Campuran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anah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		</a:t>
            </a:r>
            <a:r>
              <a:rPr lang="en-US" sz="2400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upuk</a:t>
            </a:r>
            <a:r>
              <a:rPr lang="en-US" sz="2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Kandang</a:t>
            </a:r>
            <a:r>
              <a:rPr lang="en-US" sz="2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2800" y="5248870"/>
            <a:ext cx="5410200" cy="1107996"/>
          </a:xfrm>
          <a:prstGeom prst="rect">
            <a:avLst/>
          </a:prstGeom>
          <a:solidFill>
            <a:srgbClr val="54005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Jenis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bunga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ini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ada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di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sekitar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kita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bagi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yang BERMINAT,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silahkan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hubungi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</a:p>
          <a:p>
            <a:pPr lvl="0" algn="ctr" eaLnBrk="0" hangingPunct="0"/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Tenant Relations</a:t>
            </a:r>
            <a:endParaRPr lang="en-US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168884">
            <a:off x="689611" y="5961211"/>
            <a:ext cx="2286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GRATIS, </a:t>
            </a:r>
            <a:r>
              <a:rPr lang="en-US" b="1" dirty="0" err="1" smtClean="0">
                <a:solidFill>
                  <a:srgbClr val="7030A0"/>
                </a:solidFill>
              </a:rPr>
              <a:t>Siapkan</a:t>
            </a:r>
            <a:r>
              <a:rPr lang="en-US" b="1" dirty="0" smtClean="0">
                <a:solidFill>
                  <a:srgbClr val="7030A0"/>
                </a:solidFill>
              </a:rPr>
              <a:t> Pot &amp; Tanah </a:t>
            </a:r>
            <a:r>
              <a:rPr lang="en-US" b="1" dirty="0" err="1" smtClean="0">
                <a:solidFill>
                  <a:srgbClr val="7030A0"/>
                </a:solidFill>
              </a:rPr>
              <a:t>saja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0300"/>
            </a:gs>
            <a:gs pos="45000">
              <a:srgbClr val="FF7A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10800000">
            <a:off x="609600" y="1281751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1092" y="-12876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(April 2013)       </a:t>
            </a:r>
            <a:r>
              <a:rPr lang="en-US" sz="8000" b="1" dirty="0" smtClean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 smtClean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 smtClean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600" b="1" dirty="0">
              <a:ln>
                <a:solidFill>
                  <a:srgbClr val="FFFF99"/>
                </a:solidFill>
              </a:ln>
              <a:solidFill>
                <a:srgbClr val="FFFF00"/>
              </a:solidFill>
              <a:latin typeface="Footlight MT Light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>
              <a:defRPr/>
            </a:pPr>
            <a:r>
              <a:rPr lang="en-US" sz="2800" b="1" dirty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762000" y="1219201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1152" y="1801504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Jika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PERUBAHAN &amp; INFORMASI TAMBAHAN, </a:t>
            </a:r>
            <a:r>
              <a:rPr lang="en-US" sz="2400" b="1" dirty="0" err="1">
                <a:latin typeface="Footlight MT Light" pitchFamily="18" charset="0"/>
              </a:rPr>
              <a:t>mengenai</a:t>
            </a:r>
            <a:r>
              <a:rPr lang="en-US" sz="4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400" b="1" dirty="0">
                <a:latin typeface="Footlight MT Light" pitchFamily="18" charset="0"/>
              </a:rPr>
              <a:t>  </a:t>
            </a:r>
            <a:r>
              <a:rPr lang="en-US" sz="2400" b="1" dirty="0" err="1">
                <a:latin typeface="Footlight MT Light" pitchFamily="18" charset="0"/>
              </a:rPr>
              <a:t>akan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segera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kami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masukan</a:t>
            </a:r>
            <a:r>
              <a:rPr lang="en-US" sz="2400" b="1" dirty="0">
                <a:latin typeface="Footlight MT Light" pitchFamily="18" charset="0"/>
              </a:rPr>
              <a:t>.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Seluruh</a:t>
            </a:r>
            <a:r>
              <a:rPr lang="en-US" sz="2400" b="1" dirty="0">
                <a:latin typeface="Footlight MT Light" pitchFamily="18" charset="0"/>
              </a:rPr>
              <a:t> Resident </a:t>
            </a:r>
            <a:r>
              <a:rPr lang="en-US" sz="2400" b="1" dirty="0" err="1">
                <a:latin typeface="Footlight MT Light" pitchFamily="18" charset="0"/>
              </a:rPr>
              <a:t>di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mohon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untuk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selalu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melihat</a:t>
            </a:r>
            <a:r>
              <a:rPr lang="en-US" sz="2400" b="1" dirty="0">
                <a:latin typeface="Footlight MT Light" pitchFamily="18" charset="0"/>
              </a:rPr>
              <a:t> Resident Info TV Channel </a:t>
            </a:r>
            <a:r>
              <a:rPr lang="en-US" sz="2400" b="1" dirty="0" err="1">
                <a:latin typeface="Footlight MT Light" pitchFamily="18" charset="0"/>
              </a:rPr>
              <a:t>ini</a:t>
            </a:r>
            <a:r>
              <a:rPr lang="en-US" sz="2400" b="1" dirty="0">
                <a:latin typeface="Footlight MT Light" pitchFamily="18" charset="0"/>
              </a:rPr>
              <a:t>.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Jika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Keluhan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Masukan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Ide-ide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untuk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kebaikan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bersama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silahkan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menyurati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menghubungi</a:t>
            </a:r>
            <a:r>
              <a:rPr lang="en-US" sz="2400" b="1" dirty="0">
                <a:latin typeface="Footlight MT Light" pitchFamily="18" charset="0"/>
              </a:rPr>
              <a:t> Tenant Relations, Assistant Manager 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General Manager </a:t>
            </a:r>
            <a:r>
              <a:rPr lang="en-US" sz="2400" b="1" dirty="0" err="1">
                <a:latin typeface="Footlight MT Light" pitchFamily="18" charset="0"/>
              </a:rPr>
              <a:t>langsung</a:t>
            </a:r>
            <a:r>
              <a:rPr lang="en-US" sz="2400" b="1" dirty="0">
                <a:latin typeface="Footlight MT Light" pitchFamily="18" charset="0"/>
              </a:rPr>
              <a:t>. 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Jika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hal</a:t>
            </a:r>
            <a:r>
              <a:rPr lang="en-US" sz="2400" b="1" dirty="0">
                <a:latin typeface="Footlight MT Light" pitchFamily="18" charset="0"/>
              </a:rPr>
              <a:t> yang </a:t>
            </a:r>
            <a:r>
              <a:rPr lang="en-US" sz="2400" b="1" dirty="0" err="1">
                <a:latin typeface="Footlight MT Light" pitchFamily="18" charset="0"/>
              </a:rPr>
              <a:t>belum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jelas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yang </a:t>
            </a:r>
            <a:r>
              <a:rPr lang="en-US" sz="2400" b="1" dirty="0" err="1">
                <a:latin typeface="Footlight MT Light" pitchFamily="18" charset="0"/>
              </a:rPr>
              <a:t>ingin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ditanyakan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silahkan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bertanya</a:t>
            </a:r>
            <a:r>
              <a:rPr lang="en-US" sz="2400" b="1" dirty="0">
                <a:latin typeface="Footlight MT Light" pitchFamily="18" charset="0"/>
              </a:rPr>
              <a:t> LANGSUNG, </a:t>
            </a:r>
            <a:r>
              <a:rPr lang="en-US" sz="2400" b="1" dirty="0" err="1">
                <a:latin typeface="Footlight MT Light" pitchFamily="18" charset="0"/>
              </a:rPr>
              <a:t>karena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kami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24 JAM.  </a:t>
            </a:r>
          </a:p>
          <a:p>
            <a:pPr marL="342900" indent="-342900" algn="r"/>
            <a:endParaRPr lang="en-US" sz="2400" dirty="0">
              <a:latin typeface="Brush Script Std" pitchFamily="50" charset="0"/>
            </a:endParaRPr>
          </a:p>
          <a:p>
            <a:pPr marL="342900" indent="-342900" algn="r"/>
            <a:r>
              <a:rPr lang="en-US" sz="2800" dirty="0">
                <a:latin typeface="Brush Script MT" pitchFamily="66" charset="0"/>
              </a:rPr>
              <a:t>Condominium </a:t>
            </a:r>
            <a:r>
              <a:rPr lang="en-US" sz="2800" dirty="0" smtClean="0">
                <a:latin typeface="Brush Script MT" pitchFamily="66" charset="0"/>
              </a:rPr>
              <a:t>Management</a:t>
            </a:r>
            <a:endParaRPr lang="en-US" sz="2800" dirty="0">
              <a:latin typeface="Brush Script MT" pitchFamily="66" charset="0"/>
            </a:endParaRPr>
          </a:p>
        </p:txBody>
      </p:sp>
    </p:spTree>
  </p:cSld>
  <p:clrMapOvr>
    <a:masterClrMapping/>
  </p:clrMapOvr>
  <p:transition spd="slow" advClick="0" advTm="4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0300"/>
            </a:gs>
            <a:gs pos="45000">
              <a:srgbClr val="FF7A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10800000">
            <a:off x="609600" y="1281751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1092" y="-12876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(APRIL 2013)       </a:t>
            </a:r>
            <a:r>
              <a:rPr lang="en-US" sz="8000" b="1" dirty="0" smtClean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 smtClean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 smtClean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600" b="1" dirty="0">
              <a:ln>
                <a:solidFill>
                  <a:srgbClr val="FFFF99"/>
                </a:solidFill>
              </a:ln>
              <a:solidFill>
                <a:srgbClr val="FFFF00"/>
              </a:solidFill>
              <a:latin typeface="Footlight MT Light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>
              <a:defRPr/>
            </a:pPr>
            <a:r>
              <a:rPr lang="en-US" sz="2800" b="1" dirty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</a:t>
            </a:r>
            <a:r>
              <a:rPr lang="en-US" sz="2800" b="1" dirty="0" smtClean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Condominium</a:t>
            </a:r>
            <a:r>
              <a:rPr lang="en-US" sz="2600" b="1" dirty="0" smtClean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762000" y="1219201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1152" y="1835022"/>
            <a:ext cx="8610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Terkait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adanya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seorang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Resident yang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MELAPORKAN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Developer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Pengelola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Condominium Cambridge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kepada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pihak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DPRD Kota Medan,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kami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telah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memenuhi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Panggilan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&amp;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Undangan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untuk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DENGAR PENDAPAT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tanggal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27 Feb 2013,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turut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dihadiri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oleh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anggota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DPRD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beberapa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Komisi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Perwakilan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Partai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pihak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Dinas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Perumahan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&amp;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Pemukiman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Pemko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Medan,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Camat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&amp;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belasan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Wartawan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berbagai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Koran,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telah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kami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jawab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dengan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BAIK.</a:t>
            </a:r>
          </a:p>
          <a:p>
            <a:pPr algn="just"/>
            <a:endParaRPr lang="en-US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just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Pelaporan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perlu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kita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KAJI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dengan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BIJAKSANA,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kita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ANTISIPASI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dampak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BAIK &amp;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BURUKnya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bagi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seluruh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Resident,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baik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untuk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jangka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Pendek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maupun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jangka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panjang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,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mungkin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juga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dapat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berpengaruh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REPUTASI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Gedung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Campuran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fungsi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(Mix-used Building)</a:t>
            </a:r>
          </a:p>
          <a:p>
            <a:pPr algn="just"/>
            <a:endParaRPr lang="en-US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just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Sambil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kita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mengkaji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apa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langkah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TERBAIK BAGI SELURUH RESIDENT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terhadap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hal-hal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dilaporkan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kepada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DPRD,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kami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mohon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masukan-masukan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OBJEKTIF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Resident yang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dapat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disampaikan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baik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kepada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Developer, Marketing team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maupun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Management. </a:t>
            </a:r>
          </a:p>
          <a:p>
            <a:pPr algn="just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Sebelumnya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kami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ucapkan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TERIMA KASIH.</a:t>
            </a:r>
          </a:p>
          <a:p>
            <a:pPr algn="just"/>
            <a:endParaRPr lang="en-US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endParaRPr lang="en-US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Condominium Management</a:t>
            </a:r>
          </a:p>
        </p:txBody>
      </p:sp>
    </p:spTree>
  </p:cSld>
  <p:clrMapOvr>
    <a:masterClrMapping/>
  </p:clrMapOvr>
  <p:transition spd="slow" advClick="0" advTm="40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0300"/>
            </a:gs>
            <a:gs pos="45000">
              <a:srgbClr val="FF7A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10800000">
            <a:off x="609600" y="1281751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1092" y="-12876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(April 2013)       </a:t>
            </a:r>
            <a:r>
              <a:rPr lang="en-US" sz="8000" b="1" dirty="0" smtClean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 smtClean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 smtClean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600" b="1" dirty="0">
              <a:ln>
                <a:solidFill>
                  <a:srgbClr val="FFFF99"/>
                </a:solidFill>
              </a:ln>
              <a:solidFill>
                <a:srgbClr val="FFFF00"/>
              </a:solidFill>
              <a:latin typeface="Footlight MT Light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>
              <a:defRPr/>
            </a:pPr>
            <a:r>
              <a:rPr lang="en-US" sz="2800" b="1" dirty="0">
                <a:ln>
                  <a:solidFill>
                    <a:srgbClr val="FFFF99"/>
                  </a:solidFill>
                </a:ln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762000" y="1219201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04800" y="1437144"/>
            <a:ext cx="8305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b="1" u="sng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Info INSIDE </a:t>
            </a:r>
            <a:r>
              <a:rPr lang="en-US" sz="2000" b="1" u="sng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/ News </a:t>
            </a:r>
            <a:r>
              <a:rPr lang="en-US" sz="2000" b="1" u="sng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of INSIDE </a:t>
            </a:r>
          </a:p>
          <a:p>
            <a:pPr>
              <a:defRPr/>
            </a:pPr>
            <a:endParaRPr lang="en-US" sz="1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en-US" sz="20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info INSIDE yang </a:t>
            </a:r>
            <a:r>
              <a:rPr lang="en-US" sz="20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</a:t>
            </a:r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tampilkan</a:t>
            </a:r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</a:t>
            </a:r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Resident Info TV Channel </a:t>
            </a:r>
            <a:r>
              <a:rPr lang="en-US" sz="20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bulan-bulan</a:t>
            </a:r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sebelumnya</a:t>
            </a:r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0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dapat</a:t>
            </a:r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dilihat</a:t>
            </a:r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kembali</a:t>
            </a:r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</a:t>
            </a:r>
            <a:r>
              <a:rPr lang="en-US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20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en-US" sz="20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www.cambridge.co.id</a:t>
            </a:r>
            <a:endParaRPr lang="en-US" sz="2000" b="1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en-US" sz="2000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Terutama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bagi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Resident </a:t>
            </a:r>
            <a:r>
              <a:rPr lang="en-US" sz="20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baru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000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diwajibkan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membaca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memahaminya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serta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mensosialisasikan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kepada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seluruh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keluarga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pekerja-pekerjanya</a:t>
            </a:r>
            <a:r>
              <a:rPr lang="en-US" sz="200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en-US" sz="2000" dirty="0" smtClean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Kerjasama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Resident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dalam</a:t>
            </a:r>
            <a:r>
              <a:rPr lang="en-US" sz="20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hal</a:t>
            </a:r>
            <a:r>
              <a:rPr lang="en-US" sz="20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sangat</a:t>
            </a:r>
            <a:r>
              <a:rPr lang="en-US" sz="20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kami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hargai</a:t>
            </a:r>
            <a:endParaRPr lang="en-US" sz="2000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152" y="4540984"/>
            <a:ext cx="83058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Please visit our </a:t>
            </a:r>
            <a:r>
              <a:rPr lang="en-US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website at </a:t>
            </a:r>
            <a:r>
              <a:rPr lang="en-US" sz="20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en-US" sz="20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www.cambridge.co.id</a:t>
            </a:r>
            <a:endParaRPr lang="en-US" sz="2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en-US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To update previous and current events, You are required to pass on every detail of Information to your family members as well as to your private workers (</a:t>
            </a:r>
            <a:r>
              <a:rPr lang="en-US" sz="20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i.e</a:t>
            </a:r>
            <a:r>
              <a:rPr lang="en-US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maids, drivers etc).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Your COOPERATION on this matter is highly appreciated.</a:t>
            </a:r>
            <a:endParaRPr lang="en-US" sz="2000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4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0300"/>
            </a:gs>
            <a:gs pos="45000">
              <a:srgbClr val="FF7A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2875" y="71414"/>
            <a:ext cx="8786813" cy="1000149"/>
            <a:chOff x="142875" y="71414"/>
            <a:chExt cx="8786813" cy="1000149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142875" y="71438"/>
              <a:ext cx="8786813" cy="1000125"/>
            </a:xfrm>
            <a:prstGeom prst="round2DiagRect">
              <a:avLst/>
            </a:prstGeom>
            <a:gradFill flip="none" rotWithShape="1">
              <a:gsLst>
                <a:gs pos="18000">
                  <a:srgbClr val="800000">
                    <a:alpha val="73000"/>
                  </a:srgbClr>
                </a:gs>
                <a:gs pos="18000">
                  <a:srgbClr val="800000">
                    <a:alpha val="73000"/>
                  </a:srgbClr>
                </a:gs>
                <a:gs pos="18000">
                  <a:srgbClr val="FFFF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440970" y="71414"/>
              <a:ext cx="7960546" cy="1000132"/>
            </a:xfrm>
            <a:prstGeom prst="rect">
              <a:avLst/>
            </a:prstGeom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88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R</a:t>
              </a:r>
              <a:r>
                <a:rPr lang="en-US" sz="60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ESIDENT - </a:t>
              </a:r>
              <a:r>
                <a:rPr lang="en-US" sz="88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I</a:t>
              </a:r>
              <a:r>
                <a:rPr lang="en-US" sz="60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NFO</a:t>
              </a:r>
              <a:endParaRPr lang="id-ID" sz="6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endParaRPr>
            </a:p>
          </p:txBody>
        </p:sp>
      </p:grpSp>
      <p:sp>
        <p:nvSpPr>
          <p:cNvPr id="15" name="Title 6"/>
          <p:cNvSpPr>
            <a:spLocks noGrp="1"/>
          </p:cNvSpPr>
          <p:nvPr>
            <p:ph type="title"/>
          </p:nvPr>
        </p:nvSpPr>
        <p:spPr>
          <a:xfrm>
            <a:off x="2209800" y="1295400"/>
            <a:ext cx="6499225" cy="1447800"/>
          </a:xfrm>
        </p:spPr>
        <p:txBody>
          <a:bodyPr rtlCol="0" anchor="t">
            <a:noAutofit/>
          </a:bodyPr>
          <a:lstStyle/>
          <a:p>
            <a:pPr lvl="0" algn="r" eaLnBrk="1" hangingPunct="1"/>
            <a:r>
              <a:rPr lang="en-US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KETENTUAN PARKIR BARU</a:t>
            </a:r>
            <a:r>
              <a:rPr lang="en-US" sz="3200" u="sng" dirty="0" smtClean="0">
                <a:solidFill>
                  <a:srgbClr val="993300"/>
                </a:solidFill>
                <a:latin typeface="Berlin Sans FB Demi" pitchFamily="34" charset="0"/>
              </a:rPr>
              <a:t/>
            </a:r>
            <a:br>
              <a:rPr lang="en-US" sz="3200" u="sng" dirty="0" smtClean="0">
                <a:solidFill>
                  <a:srgbClr val="993300"/>
                </a:solidFill>
                <a:latin typeface="Berlin Sans FB Demi" pitchFamily="34" charset="0"/>
              </a:rPr>
            </a:br>
            <a:r>
              <a:rPr lang="en-US" sz="2200" u="sng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Telah</a:t>
            </a:r>
            <a:r>
              <a:rPr lang="en-US" sz="2200" u="sng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 </a:t>
            </a:r>
            <a:r>
              <a:rPr lang="en-US" sz="2200" u="sng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disosialisasikan</a:t>
            </a:r>
            <a:r>
              <a:rPr lang="en-US" sz="2200" u="sng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 </a:t>
            </a:r>
            <a:r>
              <a:rPr lang="en-US" sz="2200" u="sng" dirty="0" err="1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sejak</a:t>
            </a:r>
            <a:r>
              <a:rPr lang="en-US" sz="2200" u="sng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 November 2012</a:t>
            </a:r>
            <a:r>
              <a:rPr lang="en-US" sz="2200" u="sng" dirty="0" smtClean="0">
                <a:solidFill>
                  <a:srgbClr val="FFFF99"/>
                </a:solidFill>
                <a:latin typeface="Berlin Sans FB Demi" pitchFamily="34" charset="0"/>
              </a:rPr>
              <a:t/>
            </a:r>
            <a:br>
              <a:rPr lang="en-US" sz="2200" u="sng" dirty="0" smtClean="0">
                <a:solidFill>
                  <a:srgbClr val="FFFF99"/>
                </a:solidFill>
                <a:latin typeface="Berlin Sans FB Demi" pitchFamily="34" charset="0"/>
              </a:rPr>
            </a:br>
            <a:r>
              <a:rPr lang="en-US" sz="2000" u="sng" dirty="0" smtClean="0">
                <a:solidFill>
                  <a:srgbClr val="993300"/>
                </a:solidFill>
                <a:latin typeface="Berlin Sans FB Demi" pitchFamily="34" charset="0"/>
              </a:rPr>
              <a:t/>
            </a:r>
            <a:br>
              <a:rPr lang="en-US" sz="2000" u="sng" dirty="0" smtClean="0">
                <a:solidFill>
                  <a:srgbClr val="993300"/>
                </a:solidFill>
                <a:latin typeface="Berlin Sans FB Demi" pitchFamily="34" charset="0"/>
              </a:rPr>
            </a:br>
            <a:r>
              <a:rPr lang="en-US" sz="2000" u="sng" dirty="0" smtClean="0">
                <a:solidFill>
                  <a:srgbClr val="993300"/>
                </a:solidFill>
                <a:latin typeface="Berlin Sans FB Demi" pitchFamily="34" charset="0"/>
              </a:rPr>
              <a:t/>
            </a:r>
            <a:br>
              <a:rPr lang="en-US" sz="2000" u="sng" dirty="0" smtClean="0">
                <a:solidFill>
                  <a:srgbClr val="993300"/>
                </a:solidFill>
                <a:latin typeface="Berlin Sans FB Demi" pitchFamily="34" charset="0"/>
              </a:rPr>
            </a:br>
            <a:r>
              <a:rPr lang="en-US" sz="3200" u="sng" dirty="0" smtClean="0">
                <a:solidFill>
                  <a:srgbClr val="993300"/>
                </a:solidFill>
                <a:latin typeface="Berlin Sans FB Demi" pitchFamily="34" charset="0"/>
              </a:rPr>
              <a:t/>
            </a:r>
            <a:br>
              <a:rPr lang="en-US" sz="3200" u="sng" dirty="0" smtClean="0">
                <a:solidFill>
                  <a:srgbClr val="993300"/>
                </a:solidFill>
                <a:latin typeface="Berlin Sans FB Demi" pitchFamily="34" charset="0"/>
              </a:rPr>
            </a:br>
            <a:r>
              <a:rPr lang="en-US" sz="3200" u="sng" dirty="0" smtClean="0">
                <a:solidFill>
                  <a:srgbClr val="006600"/>
                </a:solidFill>
                <a:latin typeface="Berlin Sans FB Demi" pitchFamily="34" charset="0"/>
              </a:rPr>
              <a:t> </a:t>
            </a:r>
            <a:br>
              <a:rPr lang="en-US" sz="3200" u="sng" dirty="0" smtClean="0">
                <a:solidFill>
                  <a:srgbClr val="006600"/>
                </a:solidFill>
                <a:latin typeface="Berlin Sans FB Demi" pitchFamily="34" charset="0"/>
              </a:rPr>
            </a:br>
            <a:r>
              <a:rPr lang="en-US" sz="3200" u="sng" dirty="0" smtClean="0">
                <a:solidFill>
                  <a:srgbClr val="006600"/>
                </a:solidFill>
                <a:latin typeface="Berlin Sans FB Demi" pitchFamily="34" charset="0"/>
              </a:rPr>
              <a:t/>
            </a:r>
            <a:br>
              <a:rPr lang="en-US" sz="3200" u="sng" dirty="0" smtClean="0">
                <a:solidFill>
                  <a:srgbClr val="006600"/>
                </a:solidFill>
                <a:latin typeface="Berlin Sans FB Demi" pitchFamily="34" charset="0"/>
              </a:rPr>
            </a:br>
            <a:r>
              <a:rPr lang="en-US" sz="3200" dirty="0" smtClean="0">
                <a:latin typeface="Berlin Sans FB" pitchFamily="34" charset="0"/>
              </a:rPr>
              <a:t/>
            </a:r>
            <a:br>
              <a:rPr lang="en-US" sz="3200" dirty="0" smtClean="0">
                <a:latin typeface="Berlin Sans FB" pitchFamily="34" charset="0"/>
              </a:rPr>
            </a:br>
            <a:r>
              <a:rPr lang="en-US" sz="800" dirty="0" smtClean="0">
                <a:latin typeface="Berlin Sans FB" pitchFamily="34" charset="0"/>
              </a:rPr>
              <a:t> </a:t>
            </a:r>
            <a:br>
              <a:rPr lang="en-US" sz="800" dirty="0" smtClean="0">
                <a:latin typeface="Berlin Sans FB" pitchFamily="34" charset="0"/>
              </a:rPr>
            </a:br>
            <a:endParaRPr lang="id-ID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286000"/>
            <a:ext cx="826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D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emi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untuk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KESELARASAN, KEADILAN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dan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KETERTIBAN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bersama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k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ami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telah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layangkan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Surat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INFORMASI, HIMBAUAN &amp; UNDANGAN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untuk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beberapa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Resident yang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masih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mengabaikan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KETENTUAN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ini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,  KELONGGARAN WAKTU TELAH KAMI BERIKAN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namun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dari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13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Surat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,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baru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5 Resident yang MERESPONI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dengan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Permasalahan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dan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K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endala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yang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berbeda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-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beda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namun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telah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kami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berikan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solusi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yang BARU agar Resident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lainpun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merasa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ADIL.</a:t>
            </a:r>
          </a:p>
          <a:p>
            <a:pPr marL="342900" indent="-342900" algn="r"/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Kami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berharap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jika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Permasalahan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dibicarakan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bersama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selalu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ada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 SOLUSI,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walaupun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sebagian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sifatnya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 SEMENTARA. 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Berlin Sans FB Demi" pitchFamily="34" charset="0"/>
              </a:rPr>
              <a:t>    </a:t>
            </a:r>
          </a:p>
        </p:txBody>
      </p:sp>
    </p:spTree>
  </p:cSld>
  <p:clrMapOvr>
    <a:masterClrMapping/>
  </p:clrMapOvr>
  <p:transition spd="slow" advClick="0" advTm="4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0300"/>
            </a:gs>
            <a:gs pos="45000">
              <a:srgbClr val="FF7A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42875" y="71414"/>
            <a:ext cx="8786813" cy="1000149"/>
            <a:chOff x="142875" y="71414"/>
            <a:chExt cx="8786813" cy="1000149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142875" y="71438"/>
              <a:ext cx="8786813" cy="1000125"/>
            </a:xfrm>
            <a:prstGeom prst="round2DiagRect">
              <a:avLst/>
            </a:prstGeom>
            <a:gradFill flip="none" rotWithShape="1">
              <a:gsLst>
                <a:gs pos="18000">
                  <a:srgbClr val="800000">
                    <a:alpha val="73000"/>
                  </a:srgbClr>
                </a:gs>
                <a:gs pos="18000">
                  <a:srgbClr val="800000">
                    <a:alpha val="73000"/>
                  </a:srgbClr>
                </a:gs>
                <a:gs pos="18000">
                  <a:srgbClr val="FFFF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440970" y="71414"/>
              <a:ext cx="7960546" cy="1000132"/>
            </a:xfrm>
            <a:prstGeom prst="rect">
              <a:avLst/>
            </a:prstGeom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88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R</a:t>
              </a:r>
              <a:r>
                <a:rPr lang="en-US" sz="60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ESIDENT - </a:t>
              </a:r>
              <a:r>
                <a:rPr lang="en-US" sz="88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I</a:t>
              </a:r>
              <a:r>
                <a:rPr lang="en-US" sz="60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NFO</a:t>
              </a:r>
              <a:endParaRPr lang="id-ID" sz="6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endParaRP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>
            <a:off x="762000" y="1156648"/>
            <a:ext cx="8023225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KENDALA DI MASA SOSIALISASI PARKING-CARD</a:t>
            </a:r>
            <a:b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</a:b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Telah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disosialisasikan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sejak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Januari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 2013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/>
            </a:r>
            <a:b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</a:b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b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</a:b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1981200"/>
            <a:ext cx="525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Berlin Sans FB Demi" pitchFamily="34" charset="0"/>
              </a:rPr>
              <a:t>Masih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erlin Sans FB Demi" pitchFamily="34" charset="0"/>
              </a:rPr>
              <a:t>terjadi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 Resident </a:t>
            </a:r>
            <a:r>
              <a:rPr lang="en-US" sz="2400" dirty="0" err="1" smtClean="0">
                <a:solidFill>
                  <a:srgbClr val="FFFF00"/>
                </a:solidFill>
                <a:latin typeface="Berlin Sans FB Demi" pitchFamily="34" charset="0"/>
              </a:rPr>
              <a:t>membawa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Berlin Sans FB Demi" pitchFamily="34" charset="0"/>
              </a:rPr>
              <a:t>masuk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erlin Sans FB Demi" pitchFamily="34" charset="0"/>
              </a:rPr>
              <a:t>mobil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 TANPA </a:t>
            </a:r>
            <a:r>
              <a:rPr lang="en-US" sz="2400" dirty="0" err="1" smtClean="0">
                <a:solidFill>
                  <a:srgbClr val="FFFF00"/>
                </a:solidFill>
                <a:latin typeface="Berlin Sans FB Demi" pitchFamily="34" charset="0"/>
              </a:rPr>
              <a:t>menggunakan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 Parking Card </a:t>
            </a:r>
            <a:r>
              <a:rPr lang="en-US" sz="2400" dirty="0" err="1" smtClean="0">
                <a:solidFill>
                  <a:srgbClr val="FFFF00"/>
                </a:solidFill>
                <a:latin typeface="Berlin Sans FB Demi" pitchFamily="34" charset="0"/>
              </a:rPr>
              <a:t>dengan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erlin Sans FB Demi" pitchFamily="34" charset="0"/>
              </a:rPr>
              <a:t>Alasan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 :</a:t>
            </a:r>
          </a:p>
          <a:p>
            <a:endParaRPr lang="en-US" sz="400" dirty="0" smtClean="0">
              <a:latin typeface="Berlin Sans FB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Parking-Card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dipegang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Resident/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belum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dikasih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Resident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Parking-Card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Ketinggalan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Unit,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Tidak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bawa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Lupa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bawa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dll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.</a:t>
            </a:r>
          </a:p>
          <a:p>
            <a:pPr marL="457200" indent="-457200"/>
            <a:endParaRPr lang="en-US" sz="400" dirty="0" smtClean="0"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724400"/>
            <a:ext cx="8610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Security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telah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MENGINGATKAN Resident &amp;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Drivernya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berkali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-</a:t>
            </a:r>
          </a:p>
          <a:p>
            <a:pPr marL="457200" indent="-457200"/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kali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namun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tetap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TERULANG.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hal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ini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telah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kami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DATA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dan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akan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</a:p>
          <a:p>
            <a:pPr marL="457200" indent="-457200"/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kami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kirim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kepada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Resident yang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terdata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melakukannya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melebihi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</a:p>
          <a:p>
            <a:pPr marL="457200" indent="-457200"/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KEWAJARAN.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Kami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Mohon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KESADARANnya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,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Karena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kamipun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</a:t>
            </a:r>
          </a:p>
          <a:p>
            <a:pPr marL="457200" indent="-457200"/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DITEGUR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oleh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Resident lain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akibat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 KEJADIAN </a:t>
            </a:r>
            <a:r>
              <a:rPr lang="en-US" sz="2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ini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.</a:t>
            </a:r>
          </a:p>
        </p:txBody>
      </p:sp>
      <p:pic>
        <p:nvPicPr>
          <p:cNvPr id="13314" name="Picture 2" descr="http://t1.gstatic.com/images?q=tbn:ANd9GcTC7AQKuYycmCdW6sBLRvC0MfsSNstCGO-KM5FgPp1jC6fAF9va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142704"/>
            <a:ext cx="3561388" cy="2479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802419" y="2806416"/>
            <a:ext cx="1446885" cy="891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4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0300"/>
            </a:gs>
            <a:gs pos="45000">
              <a:srgbClr val="FF7A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42875" y="71414"/>
            <a:ext cx="8786813" cy="1000149"/>
            <a:chOff x="142875" y="71414"/>
            <a:chExt cx="8786813" cy="1000149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142875" y="71438"/>
              <a:ext cx="8786813" cy="1000125"/>
            </a:xfrm>
            <a:prstGeom prst="round2DiagRect">
              <a:avLst/>
            </a:prstGeom>
            <a:gradFill flip="none" rotWithShape="1">
              <a:gsLst>
                <a:gs pos="18000">
                  <a:srgbClr val="800000">
                    <a:alpha val="73000"/>
                  </a:srgbClr>
                </a:gs>
                <a:gs pos="18000">
                  <a:srgbClr val="800000">
                    <a:alpha val="73000"/>
                  </a:srgbClr>
                </a:gs>
                <a:gs pos="18000">
                  <a:srgbClr val="FFFF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440970" y="71414"/>
              <a:ext cx="7960546" cy="1000132"/>
            </a:xfrm>
            <a:prstGeom prst="rect">
              <a:avLst/>
            </a:prstGeom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88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R</a:t>
              </a:r>
              <a:r>
                <a:rPr lang="en-US" sz="60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ESIDENT - </a:t>
              </a:r>
              <a:r>
                <a:rPr lang="en-US" sz="88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I</a:t>
              </a:r>
              <a:r>
                <a:rPr lang="en-US" sz="60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NFO</a:t>
              </a:r>
              <a:endParaRPr lang="id-ID" sz="6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endParaRPr>
            </a:p>
          </p:txBody>
        </p:sp>
      </p:grpSp>
      <p:sp>
        <p:nvSpPr>
          <p:cNvPr id="11268" name="AutoShape 4" descr="data:image/jpeg;base64,/9j/4AAQSkZJRgABAQAAAQABAAD/2wCEAAkGBhQSEBQUEhQVFBQVFxgVGBcXGB0fHBwaHBocHBggHR4cHyYfGhwkHBwcIC8gJCcqLCwsHR4xNTAqNSYsLCkBCQoKDgwOGg8PGiwkHiUzLy01LDQtNCorLCwsLCwsLzUtNCwsLywsMCwsLCw0LCkvLCwsKSksLC8sKSwsLCwsLP/AABEIALwAvAMBIgACEQEDEQH/xAAcAAACAgMBAQAAAAAAAAAAAAAABwUGAQQIAwL/xABQEAACAQMCBAMDBggHDgcBAAABAgMABBESIQUGBzETQVEiYXEUMoGRobEINUJyc7KzwSMzNlJ0w9EVJCY0RVNig4SToqO00hYlVIKSwuEX/8QAGgEBAAMBAQEAAAAAAAAAAAAAAAIDBAUBBv/EAC8RAAICAQMDAQYGAwEAAAAAAAECAAMRBBIxEyFBUQUUYXGBoSIyM5HB0SNSsTT/2gAMAwEAAhEDEQA/AHjRRRSIUUUUiFFFFIhRRXy0gAJPYb0ifVYqqcR6mWcWwcyn0QfvO1TfBOK/KLdJtJjDgkKx3xnbPx71UtqMcAy59PYi7mUgSQqO4lzBbwfxsqIfQnf6u9ULqFzrIJTbwPpVQNbqdyTvgEdsCqDbMokDSKWXOWGcFvprFdrgjbVE62l9kNanUsOPh5jYueqVvqCQpJMxIAwMDJ+P9lXCByVBYYJAJGc4PpmqLyBxXx5WCWkcESLkMFJJOR+UQPfV+xWmhmcbic/TEwaytK22KuMfHMzRWKM1pmKZorGawJATjIyPKkT6orGazSIUUUUiFFFFIhRVd4zz1a2zFHcl17qoJI8/hUB//S5p2K2Vo0hHmx7emQuw+kiqG1FanGe8116O5xuC9vU9h94waKqFtzTJawF+JFUldjoiTBOkAeQJzv559Kj+I9QLoRGWO1EcXk8zgE/BAQTXh1CAZP7eZ6ujtc4XHpnPY/L1l/NeckwUZYhR6k4qkci87z3k7xyqmAuoFQRjfzyTVN6i33i38gySqaUAztkDJ27Z3qqzVqtfUXvNFPs13vNLnGBn1jS4lzhawIHaVSDnAQ6icd8YqOl5ySaxuJ1hfw0Ugazp1nGMAjJA3xmozkLkqE26TzoJHkGVDbhV8gB9v0179TplisFjQBQ7qoA2GBvXhss6ZsOAMcT1aaBcKVyTnngfGUFeaWTa3ggh9Cqam/8Ak1NDjHL73dlHEZdBwpdsZJwPTIHelFwOxaW4hUKxBkXJAOMZ3p+zKdBC7nScfHG1Z9GC6tv4m32qVpdOnzznn/s56v7YRyuinKoxUH1wasvTOxEl9lgGCIxwRnfYD99bMPS67kYtI0ceok9ye5z5VceTeSPkLO7SCRnAGy4Ax9JzVFGls6gYjtNes19PQKK2WIxLUq4r6ryuJwiszHCqCSfcO9V7lPmk3rzsBpjRgsfqdskn3n0rtF1UhT5nyy1MylxwJZTVc505sNjGjCMOXYqMnAGBnJ23r3vuc7WPWDMrNGpZlU5OxAx8ckDFVXj3PSvaxTrbK2ZHRPG3xgbkAfVVF1yhSA3ea9LpXZ1LJkftntNri/MM0vBflGfDkZhumRgeJp28+1aPSKUl7osSSRGSScn8ruTXtxjiLXHATK+NTMvzRgbSgDA+FUzgfMBtoLlU+fMERT6AatR+o/bWCy3bcjE9sf3OtTp+pprK1GDux8u4jIvupUCyeHCjzyFtACjAJzjufL31bIGYqNQAbAyB2B8x76V3SfhsTzSSsQZIwAqegPdv3fX601RW/TO9i728+JydfVXTZ0kHHJ9YUUUVqmCFFFFIlL6gWUMNnNIsaCSUhS+PaJJx3+FanSOzxbzSn8uQKPgo/tJq3cX4HFdKqTrrVTqAyRvjG+O/evfh/Do4EEcShEG4A7b96y9D/N1PE3+9j3U098k/aLjnXmaf5W0UcRQIQviCLU7DuSpIIxvtjzry4hy1LcQ/wFtKWyMy3LDxD+ap2RfXYfCmpisgVFtLuJ3NzJrr+mFFaAEfeUjp7ynNaNK0wUFwoGDntknNa0/SrxZXkluGy7FiEUeZ9Tn7qYNFTGmr2hSOwlR193UawHBM17K0EUaxr81FCj4Ci5sUkxrRX07jUAcfXWxRWjAxiY9xznzPJIlUeyAB7hiofgPNC3csyIjAQnTqONzkg4HptUxcyaUY+ik/ZVG6SLmGeQ/ly/uBP31SzEWKo85mmusNS9jcjH3klzZFI9zaqtwkMerLKXwznUuAANz2I+mvnmXqAls7RRxtNKoywHzV8/aIB8t+1Q3Mja+P2ifzVQ/tGP3Cofidrf2l1cyRxsVkYkuE1KV7j1x6VkstZSxX1xnnxOlTpkbYHx+XIHGcn1k7xjmyW44U0scTRsW0OMFhowdRBwNseflUD024LLJcLMpHhRMdQydyUIGB2Pcb1NWPMMl1wa7MoGpFZMgYBBG23015dLOMRorwEnxXYsBjyC5zn6Kq7PahY+JcN1WntVFx3x69pV+DcIF1xIxMSFaSQtj0BJ/cKsnUvhiW9raxRDCK74Gc9xk1HdPN+LN8Jj/xCrD1XtHkS3EaPIdbbIpb8n3A4qKIOg7Ad8y620jWVIT+EAH7GaBH+Dn0j9rVS5a5ce8lKIcBVLM3p6D6T++r/acvTPwQW+grKfyX2x/CZ39Nq9+QuTJbN5HlZDrULpXO2DnvXp05sdMjtgfzK11q01W7WG7ccfaLfgXFnsroPjdGKOvuzhhT3tLtZEV0OVYBgR6GqvxTp1bTXDzyNIuvcqrKFz5ntnf4178S4pb8JtkUK5UkhFBJOe53J2FaNOjafdvP4Zk1t1esKdIHfxLPmiqRydzvLe3ToyKkaxlgBknOoDc/uxV1LY71rrtWxdy8TmXUPS+x+Z9UVC8Q5ttYThpVLdtK+0xPpgVKwS6lBwVyM4PcfGphwTgGQZGUZInrisYrNFSkJjFZoopEKKKKRCiiikSI5rufDsblvMRPj46SB9tKbgHO09rB4FuiElixYgscnA7Aj0p03VokqFJFDo2xU7g/Gvi24bFGMJGi/BQKyXUO7hlbE6Gm1VdVRR03ZOfhKFDw+aXjiysj6EQZk0kLnwcbHt85vKvKTlriviSqJspJlS7P+T5YGNjj0pl4op7qp5J5zPPf3GMKOwA7jPEgODcpRw2RtSdQcNrb1Ld/hjsPhWry/wBPILSUSq0juMgFiMDIwdgBnY+dWmiruinbtxxKPebfxDd+bn4zQsOAwQsWiiRGOcsBvv33rexURcc0wpdpasT4rjI227EjJ9TjtUJa8zTPxl7UlRDGp2A3J0Kdz8WPbFeGxE7D1xPRRbZlj4Ge/pLnisGqrzD1EgtnMYBlkGxVewPoT6+6jlDnxb2RozH4bhdYGc5UEA/USPrrzr17tme8990u6fV29pWOJ8Jv7q9fVqWBJ/ZMjaV0q+2B3bYd8VvdX/4q2/Pb9UVVOM8Tlk4iyvI7Kt1pVSTgAS4G3btVp6vn2Lb85/uFc7cGqsxn6zuKjLfRnHB4HwkX0ocLdTMxwBDkk/nCtDnHnJ7qYiN2WFfZUAkavefj5VXre+eNXVDgSLpb4ZzivOGUqwZe6kEfEVj656YrE6fui9dr27nx+0ZvT7kfwwLm4X2yMoh/JHqf9L7qYNQPKPMy3kIbYSLgOvofX4Gp6u5p1Raxs4nyOssse09Xn09JmisZozWiZJmisZozSJmisZrNIhRRRSIUUVgmkTNFYzRmkTNYozRmkRPdQGccTkeP50SRyZHljG/1kVt8ncQFxxl5u2uJm+B0xg/Uc1NnhDScanLxsYWtyhYg6ckJtntnv9VRfJ3J1xBfS642WIRyxrISuDkrpwM53Az2rkdNxbuHGZ9J1qjpyhIyEH3nhbtGk8y8Oja5mbOuaXGhNyWI2Hc+fn761elw/wDMT+ik/WSpHgnJHEIWkiWRYoXOHcEElfdtkHFS/KXIElndGYyqy6WTSFOcEgjfPfYUrqsLq23GD9Is1FKVWJvByO3JJ+fj6Re3JzxN/wCmN+3NXPq/822+L/cKkF6XR/KDOZnJMxm0gDGS5fHwyasHHeVobzR44YhM4AYjvjvj4VNdM+x19TK7dfT1qnGcKO/7RX9OuBx3N0fFGVjUPp8ic4GfdWeoXLXyWfWgxFKSR6BvMfvFNDgvKtvaEmCPSWGCdTEkd/MmpKa2VxhlDAb7jNSXRDpbDz6ypvapGo6q528YiH5d4pNbTCSJWbyZQCQw9NqeXDr8TRLIoIDDOGBBHuINe6W6r2UD4CvvFX6eg0jGczJrdYuqIbbg/ORnMt20VncSIdLpE7KdtiBsd9qQg6pcT/8AVH/dxf8AZXQ3ELFZonifOmRSrYODgjBwaTHU/kC14fbRSW4kDPKEOty3s6GPn7wK72garOxxkn4TiahWxuUyvt1T4ng/30f93F/2VbeonPl3bXVukNx4avbxOy6UOWYnJ9pSd8V8dOem9pfWImnEmsvIp0uQMK2BtU3z1z0OH3MVutrFMPCQh3bBAyVx8w57Vosao3BK0yRnI7CVqrBMsYxoDlVPqAfsr1qpc8c+Lw6CNtGuWX+LjzgbAaiT/NGR9YqgWXXe4DjxoImjyNQTUGC+ZGSQxx5bZrnV6S2xdyjtNLXIpwY7KKqnOPO3yOyS6iRZg5TALFRhhkHIBqk8R65SCOHwYI/EYapQzEqvtEBQQASSoBJ8sjY15XpbbBlRPWtVeY4a+JpAqljsACT8BURylzKl/apOg06sqynurA4YfvHuIqR4jYrNDJE+dMiMjaTg4YYOD5HfvVBXa21pZnIyIheN9Tr65nke2lkjhXJRY17IPymOCd+5zsKYHSbniW9jkiuG1zRYYPgAshzjOMDIO23ur1seW7TgsNzK83sSrpHiY1bA4RcbuTnYd6p/Qi0Y3U8mCEWIJ7ss2QPiAv211rOlZSxRcAYwfWY13q4yeY7TShi52vDx/wCSmc+B8paPw9CfNwds6dX203q564nxNbbmCWd8lYrl2IHfsR++s2irD7xjPY/vLb224PxnQuKKVnKHWJ7m8WG4iSNJSRGyk5VvINnY59dt8bVI859TpLG+W2WBZAyRsXLlSNbMvbSc4x61SdJaG2Y78yYtUjdGFil71e5lubOO3NtKYi7uG9lTkBQR84GtrqF1DfhrQhIVl8VWJ1OVxjHopz3qqdX+IGew4bMQFMo8TSDkDXGrYztnv3q3S0HqIzDsZC1xtYA9xGRyTfyT8OtpZW1yPErM2AMnzOBgD6KnKofBeZo7DgFrPICcRIqqO7MewH3/AABqmDrtda8+BBp/mZbP/wAu3/DXg0llrMUHbJnpuVAN0d9FVObntTwo38SasJnw2OMMDhlJAPY1T5+uDfJA6wILhnZQmosqoAPaY4BOScAe471Wmltf8o84kmtReTG5RVR6ec8/3ShcsoSaIgOoO2GzpYeeDgj4g1bapdGRircyasGGRCln14/xK3/pA/ZyUzaWfXj/ABK3/pA/ZyVo0X66yu79Mzf6K/ipf0sv61UjrWP/ADOL9DH+u9Xfop+Kl/Sy/rVSOtf4zi/Qx/rvWyn/ANjfWU2foj6S88+cm2t1HHPdXDW4ij0BtShQDufnDudvqFLTn3jdhLHBDYR48E+1KE0ahggjfDHJw2SKkutF6z3lvCWxGkCOB5anZgWP0KB9frXh1G5fs7K1tYrfDTO3iO+dTMgQjv8AkqWIwu3Y++rtKu3ZuJOc4HgfOV2nduxJPmVyeWLLPl4Q+rI/dUTwbkeKXgdxetq8ZPEdCCcBYzhgR2OcNv8ACpXmL+TFn+cn3mo3gnOsMfAbmyYkTt4qIuknKynJOewxqbufIVJN/T/B/v8AbMNt3fi9JZ+g1yTBcp5CRWH0rg/dTTpVdBoT4V0/lrRfqXJ++mPx29eG2mljTxHjjZ1TtqKgnH04rmawZ1DATTQf8YlW6qcrz31vEluFJSQu2psbBSNtjkkn/wDap/RbmJo7h7FwAH1uuwDCRfnqSNzsCd+2k+W1T/T3qa1484umij0qJEC7DTvq3JOojb07iqX03Xx+PiRPmhrmb/2sGUfbItbK0ZarKbBwM/WUswLqy+Y/K534xwoXPH5YCcCS6Kkj07n7BXRFc9cT4mttzDJM+dMd0WbHp2P2GqfZ+cvt5xJ6nGBn1nlz9y+nDeIosGrwwscyAkkghjkZO5GVzv61I9WGzxmI+sNuf+N60+o3G4+IcTT5O2uPTFCrYO7FzkjPl7QH0GtnrDlOKo2Pm28JHxVnropuLV7/AM20/wATOcANjjIkx13+fZ/mP/8AWtbqR+KOEfok/YpUT1Q5whv5IDBqKxRkMWUr7TEZG/fGO/b0NSvUj8UcH/RJ+xSqqkZBSGGO5/mesclyPSWmy5VhvuBWS3EjRJHGsmoEAA6WXJztjBNUnmjiHDIuH/I7QfKJgyk3ATG4bJOsgasj2fZ23rZ5zvXXgPC4wSFkXLgeeldgfUZbOPUCvC95fs7fgSXGz3Vz4YUsclSWywUdlwobJ7/XUaVwQzE92OAPn5krDnsB45m5y9KTyzejyWRgPp0E/aTURyTyTHeWd7O7MDCMR4/nBdZJ9RgqPrqU5b/k1f8A6Q/clSfSL8U8R/Pk/YJUncolhX/b+p4qhiufSanQN/74ux5GKI/Uz/206KSvQP8Axm6/RR/rNTrrn+0P1z9P+TTp/wAghVP6mcoTcRt4o4GjVklEh8QkDGhl2wDvlhVwrBrJW5rYMvIlrKGGDKz085aksLIQTMjOHdsoSRhjkdwD9lV3qH03uL+8SaF4VVY1QhywOQzHyUjGD60yKKsXUOthsHJkTWCu0xedSunEl94UtuUE0aeGQ5wrLnI3AOCCTj4mq1D0SuDbMXki+VFl0jUxRUHcFtOSfowPtp0UVYmttRQoPEi1CMcmKHnjg8tpwCCCYoXjlAyhJXGpivcA/Nx5VV+CdM572yhuLZo8s0iOsjFcaXZQQQDkYAyPvpodWuDzXNiEgjaR/FU6VxnHmd62OlnCpbfhkcU6GOQPKSrdwGkYjt7iK1pqilG5SN26VGoM+Dxib/JPKy2FokAOpsl5HxjU57n4AYA9wFTzrkYPY1miuUzFiWPM1AADAiS5k6J3HjsbQwtCxyquxVkz5fNIIHkfTy23u/Tfp/8A3ORnlZXnkwGK50qo7KCQCfUnA+yrtRWmzWW2JsY9pUtKqdwhSo4j0imn4lNPI8XyeV5GwC3iDUpCnGnGQ2D3pr0VVVc9RJTzJugfmKPkvpBPBerNdNEY4TqQISS7fkkggaQO+Nzn6zN9UOn0t/4UtuU8VAVKudIZTv3AO4P3mmDRVp1dpsFme4kBSm3b4iZn6JT/ACWJUeHx9TNKzFtOCAFVSFJIHqQKsPN3Ty4urGxt43iD2yKjliwUkRqvs4UnuPMCmLRXp1lpIJPHeBQgBEXvGum8k/CLa11oLi2VSrb6CQCGBOM6TnvjYgbeVVfhPRO4aOX5Q8avoYQqrswDnszHAwvuAOadVGKLrLVUqD5zBpRjkxa8F6cXUXCruzd4S8z6kYFtI2Ue1lcj5vkD3rf5F5FnsrG6gleJnnZipQsQMxqgzlQe49KvdGKg2psYEHycz0VKOIvOmPT644dLM87xMJERR4ZY7qSTnUo23ph0UVXba1rb25k1UKMCZoooquShRRRSIUUUUieUt0inDMqk+pA++vlr6MMFLoGPZSwzv22pEfhJMRd2ZHcROf8AjFVvqbyQeHrZz/KJZpZ1LO7ncOoQjSe+N/MnGBSJ03LexqwVnRWPYFgD9Rr7luFX5zBfiQPvrmHnfk9ouG2XEZLmWee60l9ZzjUhdMHvsBjv79u1T3US/eblnhUkhLOXALE5J0o65JPc4HekR/m6TTq1Lp9cjH19qq/UjmqSy4ZLdWxjZ0aMDV7S+04U5wR5H1pa8bb/AAKtvzlH/OetG3/kVJ/SB+2SkRp9KubJuI2Hj3GgP4jp7AIGBjGxJq0PxWEHBljB9C4/tpQ9NWjHLE3i3LWkZkcNMvzlBZdl97fN23323qiNwrhptrr5NDf3sqh2F0V8OJMLqyfaJOO51AE0idK8WuXFtK8GlpBGxjzjSWx7OdwMZ99Vnp5xfiU5m/uikKBQnh+ERvnVrzh2/wBHHbzpd9JuJyPwPicTsWWKN9AJzpBjOQM9htX3+DP86/8Ahb/fLSI9aKKKRCiiikQooopEKKKKRCiikd1i6kX9jxHwbWfw4/CRsaEO51ZOWU+lIjxorX4fKWhjZtyyKT8SATWxSIUUUUiLDq70wueKzQPbyQII0ZWErODktkY0o1enVLprc8ShtEgeFTAGDeIzAHIUbaUb+b5gUy6KRFjzl0xubvhFjZRvAJbYRh2dnCHTEUOkhCTufMDavrifSmSfgVvYNJGLi39pXGox6sttnAbBDYzjb0NMyikRCw9BuINZvFLeJ7JBhgEkhhBLAuxGn2TjVgBe53NWaLpZdDl5+G+JB47S+IG1P4ePEVu+jVnA/m01KKRFbw/pHL/cJ+HTSxrKZfFV49TIDkEA5Ck5GR22znfFRXAulHFktHsZbyCKzbUWEOWds/k5KLhGPffONsEEirD1s5tueH2kElrJ4bPNoY6VO2gn8oHzFTnS/jU13wm2nuG1yyeJqbAGdMrqNhgfNApEqnIPS67srO/t5pLcm5j0xmNnOG0sp1akG247Z863OkHTa44Ubk3Dwv4wiC+EzHGjXnOpF/nDtmrnzXzAljZzXLjKxLnHqxICj6WIH01zdddXuLyu8qTuiKQSEjXQgJwoOVPfy1HekTqeiqF0n6hHiVo5n0ieAgSY2BUglWx5ZwR8QaVfM/WPiN1dSLYM8cMZbSsSBmKKca2ODtjfbYZ8+9InSNFLHox1Lk4ikkFyQbiEBwwwNaZwTgeYOAcbe0KsnUjnFeHWEkur+FYFIV8y57H4L3J91IlqopSdBebbq9+W/Kp3m8PwNGrG2rxdWMAd9I+qvHrD1SuLW4SysTplIVncKGbLH2UQHO589vMYpEcNFc9cn9WeIW3EEt+JM7pI6xssqBXj1HAYHA233znbt7+haRCuZ/wg/wAcf6iP72p5cQ6j2MN0lq8wM7usQRVYkMxAAYgYXuO9I38IL8cf6iP72pEZfUfqW3C7O1SFVaeaMEFvmoqquSR3JJOAPcfTdcw9buLQmOSZVaN/aUPEVDqMZ0NtnYjcZxkUyOofF+GW1tbNf2y3MxiCxJpGrAAz7R+auT3+w0pef+e7niVtEWtRBZxvpjIyQXCsMazgN7I7AeVIjc6jdSJbXhdpe2ej++HT+MUn2WjZu2RvkCl7xr8IC8ZIFt/DVwgMzlO8h7hQTso7e/evbnts8q8L/SIP+XJXnDyxb/8AhD5R4a+O0jP4mPa2mKYB8hpXGPjSJfrTqbLPy9LxCMItxDlHXGVDqy522OCrBseWa+OnvUO6veF31zN4fiW4kKaVIHsxaxkZOd/fVE5OP+CfE/05/VhqT6OvjgHFifITf9PSJY+kHUq54k90LrwgsKIw0KR3LZzknyFUvi/XDiNzcuvD0AjBOhVjLuVH5TfHvjG2a2fwcApkvw2NPhR6s9sZfOfdivWfqlZ2tw8fBOHq0r/wfiAEBiM40IuSw+r4UiWHpF1Xmv55LW8VRKFLo6jTkKQGVgT87fO3v7Y3r3G+uN5bcQuYWERiiMqINB1EhSI8nV2D6SduwNVrpPNIeZYjKNMjPcmRRt7RilLDHuby91EPCkueaTFIoZGu2LKexC5bB921IllPVziMfB47tvBZ5LpoVJTYoEJOQCN9Xn6U0+m3MEl9wu3uZtIkk8TVoGF9mV0GBk+Sil/+EHw6ODhtqkMaRp8pY6UUAZKOScD1O9W3ol+IrT/Xft5aRJrnflMcSs2tmkaJWZWLKAfmnIGD5Zx9VVJuWIOCcBu45XWYMsmWKadbONKLjLb9h3pls2Bk+W9c09SOcJuNcQS0tQWiSQpEv899w0h92M49F388UibfRtnhsOMXAB0rbgA+rKsjEfEAj66k/wAGuyVpL6QqCQkUYJH5LFy4+B0rn4CrseS14fy7dWyYaQ20rSMPy5Chz9HYDPkBVR/Bnl2vl9PBP1+IP3UiQvSQeDzLNGNhm5j+gPt+qKh+b+FXvEL/AInMWZ4bKS49pydCJG5ConlnSBsPie+8x01XVzTOR/nbtvo1NTk6hxBeEX+kAZglY4GNyCSfiT50iLT8Gb/KH+zf11Mfi3T6ye7F/JGRPGRKXBO+gbZXscAD6hS4/Bl/yh/s39dTqvoPEidCdOtWTPpqGKRObeZ7xePcejFormM+HHqwQdCEl3PmoAPn6D1rpquXufuVW4DfQNaTybr4iMdmBU+0DpwCp9MbjY10zw668WGOTGNaK+PTUAf30ic39beGS2nGflKEr42iaN/R00g496lVP01Xo5brjnE08T25ZmVWKjCpGPnHHkqjJ7/fXVfF+CwXUfh3ESSpnOlwCM+o9DWtwTlO0syxtreOItsxVQCR5b98UiI38Ii1ZL+3Yj+DMAVfT2WOoZ+kfWKiupPUUcTt4Ire3eK3tgC5IHzyNKgadgoGcb5OTsMV0dxngUF0gjuYklQHIDjOD6j0rWi5Qs1g8BbaEQ6tRj0DSWHYkeZ99IiP52kB5U4Xj/OgfSElB+2paD+RA+L/APUvTdflS0aFYTbxGJGLrGUGlWOckDyJ1Hf3mvU8At/A+T+DH4H+a0jT3z27d96REf0/sml5V4oqjJ8R2wP9GOJj9gNUTlfmm7jgnsLUBlvPYYaSW3GlsHyGnOT6Zrq7hnBobZWSCJIlY6iEUAE4AycdzgAfRWlw/k2yhkaWK2hjkcEFlQA4b5w92fOkRE9F7V5bXjEcf8Y9ppT84rIB9tRHS/n+LhTXLyQNK7oFjxgYYZ2JO6qcjJAPbsa6V4Vy5bWxY28EcJYBSUUDIHYHHkMmtU8j2Pj+P8lh8bOrXoGdXr8aROf+lryHmaFpl0SNJcO6nbDNDK2N/jW9y5/LD/aJ/wBm9PscsWvj/KPk8XjatXiaRq1YxnPfONqxFyvarMJ1t4hNkt4gUaskEE59SCfrpEW34SX+I239I/q2qy9EvxFaf679vLVr4nwaG5ULPEkqqcgOAQD2yM17WFhHDGI4kWONc4VRgDJJOB8STSJUOsnHWteETshw8umFT6az7WPfoDYPriuauWeaZ7CYzWxVZCpTUy5wCQTjPbsN/wC012BxPhMNwoSeNJVB1BXGRkee/nvUb/4DsP8A0cH+7FIi76Q87XfFWu4bt1ZRCAAFAwWJUnbvS15Z5quOA3t1H4etsNC6P7I1K3sP5ntkjyIb4GumeGcuW1szNBBHEzAKxRQCQNwDivDjHJ1ndsHubaKVwMBmUZx6Z9KREz+D5weSa/uL1/mIjJn1kkIY4+C5z+cKbnUj8UX39Hk/VNTfD+HRwRrHCixxrsFUYA+gV9XlokqNHIodHBVlYZBB7gjzFIiU/Bm/yh/s39dUP1akueH8djutTvGWSaIMx0+zhZEGSce/AGA9PrhfAbe21fJ4Y4teNWhQM47Zx3xk198W4NDcp4dxEkqd9LqCM+u/Y0iczc580y8f4hbpDD4ZwIo0LajknLMxA7Dv22AJrqCzthHGkY7IqoPgowPuqM4LyfZ2jFra3iiYjBZVGcemamaRP//Z"/>
          <p:cNvSpPr>
            <a:spLocks noChangeAspect="1" noChangeArrowheads="1"/>
          </p:cNvSpPr>
          <p:nvPr/>
        </p:nvSpPr>
        <p:spPr bwMode="auto">
          <a:xfrm>
            <a:off x="0" y="-852488"/>
            <a:ext cx="1790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http://kabarnet.files.wordpress.com/2012/08/tarif-listrik-naik.jpg?w=236"/>
          <p:cNvSpPr>
            <a:spLocks noChangeAspect="1" noChangeArrowheads="1"/>
          </p:cNvSpPr>
          <p:nvPr/>
        </p:nvSpPr>
        <p:spPr bwMode="auto">
          <a:xfrm>
            <a:off x="63500" y="-136525"/>
            <a:ext cx="2247900" cy="2247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 descr="http://t2.gstatic.com/images?q=tbn:ANd9GcSnFWIkso-u18opsY1DFz4cQG3OJjqY6uBJWiUtfRvBJ9bvXEuJQ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2709367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http://kabarnet.files.wordpress.com/2012/08/tarif-listrik-naik.jpg?w=23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0896" y="4081816"/>
            <a:ext cx="2792104" cy="216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181092" y="2514600"/>
            <a:ext cx="5505708" cy="1676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Berlin Sans FB Demi" pitchFamily="34" charset="0"/>
              </a:rPr>
              <a:t>Maka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Berlin Sans FB Demi" pitchFamily="34" charset="0"/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  <a:latin typeface="Berlin Sans FB Demi" pitchFamily="34" charset="0"/>
              </a:rPr>
              <a:t>k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Berlin Sans FB Demi" pitchFamily="34" charset="0"/>
              </a:rPr>
              <a:t>enaikan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Berlin Sans FB Demi" pitchFamily="34" charset="0"/>
              </a:rPr>
              <a:t>Tarif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Berlin Sans FB Demi" pitchFamily="34" charset="0"/>
              </a:rPr>
              <a:t> 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Berlin Sans FB Demi" pitchFamily="34" charset="0"/>
              </a:rPr>
              <a:t>Tenaga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Berlin Sans FB Demi" pitchFamily="34" charset="0"/>
              </a:rPr>
              <a:t>Listrik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Berlin Sans FB Demi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TAHAP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II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Berlin Sans FB Demi" pitchFamily="34" charset="0"/>
              </a:rPr>
              <a:t>dimulai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Berlin Sans FB Demi" pitchFamily="34" charset="0"/>
              </a:rPr>
              <a:t> 1 April 2013</a:t>
            </a:r>
            <a:r>
              <a:rPr lang="en-US" sz="20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Berlin Sans FB Demi" pitchFamily="34" charset="0"/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Berlin Sans FB Demi" pitchFamily="34" charset="0"/>
              </a:rPr>
              <a:t>akan</a:t>
            </a:r>
            <a:r>
              <a:rPr lang="en-US" sz="20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Berlin Sans FB Demi" pitchFamily="34" charset="0"/>
              </a:rPr>
              <a:t>tampak</a:t>
            </a:r>
            <a:r>
              <a:rPr lang="en-US" sz="20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dirty="0" err="1" smtClean="0">
                <a:solidFill>
                  <a:srgbClr val="FFFF00"/>
                </a:solidFill>
                <a:latin typeface="Berlin Sans FB Demi" pitchFamily="34" charset="0"/>
              </a:rPr>
              <a:t>Pada</a:t>
            </a:r>
            <a:r>
              <a:rPr lang="en-US" sz="2000" b="1" dirty="0" smtClean="0">
                <a:solidFill>
                  <a:srgbClr val="FFFF00"/>
                </a:solidFill>
                <a:latin typeface="Berlin Sans FB Demi" pitchFamily="34" charset="0"/>
              </a:rPr>
              <a:t>  </a:t>
            </a:r>
            <a:r>
              <a:rPr lang="en-US" sz="2000" b="1" dirty="0" err="1" smtClean="0">
                <a:solidFill>
                  <a:srgbClr val="FFFF00"/>
                </a:solidFill>
                <a:latin typeface="Berlin Sans FB Demi" pitchFamily="34" charset="0"/>
              </a:rPr>
              <a:t>Lembar</a:t>
            </a:r>
            <a:r>
              <a:rPr lang="en-US" sz="20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Berlin Sans FB Demi" pitchFamily="34" charset="0"/>
              </a:rPr>
              <a:t>Tagihan</a:t>
            </a:r>
            <a:r>
              <a:rPr lang="en-US" sz="2000" b="1" dirty="0" smtClean="0">
                <a:solidFill>
                  <a:srgbClr val="FFFF00"/>
                </a:solidFill>
                <a:latin typeface="Berlin Sans FB Demi" pitchFamily="34" charset="0"/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  <a:latin typeface="Berlin Sans FB Demi" pitchFamily="34" charset="0"/>
              </a:rPr>
              <a:t>akan</a:t>
            </a:r>
            <a:r>
              <a:rPr lang="en-US" sz="20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Berlin Sans FB Demi" pitchFamily="34" charset="0"/>
              </a:rPr>
              <a:t>kami</a:t>
            </a:r>
            <a:r>
              <a:rPr lang="en-US" sz="20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dirty="0" err="1" smtClean="0">
                <a:solidFill>
                  <a:srgbClr val="FFFF00"/>
                </a:solidFill>
                <a:latin typeface="Berlin Sans FB Demi" pitchFamily="34" charset="0"/>
              </a:rPr>
              <a:t>kirimkan</a:t>
            </a:r>
            <a:r>
              <a:rPr lang="en-US" sz="20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Berlin Sans FB Demi" pitchFamily="34" charset="0"/>
              </a:rPr>
              <a:t>pada</a:t>
            </a:r>
            <a:r>
              <a:rPr lang="en-US" sz="20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Berlin Sans FB Demi" pitchFamily="34" charset="0"/>
              </a:rPr>
              <a:t>awal</a:t>
            </a:r>
            <a:r>
              <a:rPr lang="en-US" sz="2000" b="1" dirty="0" smtClean="0">
                <a:solidFill>
                  <a:srgbClr val="FFFF00"/>
                </a:solidFill>
                <a:latin typeface="Berlin Sans FB Demi" pitchFamily="34" charset="0"/>
              </a:rPr>
              <a:t> Mei 2013</a:t>
            </a:r>
            <a:endParaRPr lang="en-US" sz="3000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0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Berlin Sans FB Demi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81092" y="1317008"/>
            <a:ext cx="6115308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Sehubungan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dengan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telah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di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tetapkannya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kenaikan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Tarif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Tenaga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Listrik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(TTL)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2013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Melalui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Peraturan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Menteri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No. 30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tahun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itchFamily="34" charset="0"/>
              </a:rPr>
              <a:t> 2013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-95508" y="4648200"/>
            <a:ext cx="6039108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Berlin Sans FB Demi" pitchFamily="34" charset="0"/>
              </a:rPr>
              <a:t>Himbauan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uLnTx/>
                <a:uFillTx/>
                <a:latin typeface="Berlin Sans FB Demi" pitchFamily="34" charset="0"/>
              </a:rPr>
              <a:t>dari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uLnTx/>
                <a:uFillTx/>
                <a:latin typeface="Berlin Sans FB Demi" pitchFamily="34" charset="0"/>
              </a:rPr>
              <a:t>Pimpinanan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uLnTx/>
                <a:uFillTx/>
                <a:latin typeface="Berlin Sans FB Demi" pitchFamily="34" charset="0"/>
              </a:rPr>
              <a:t> PLN Kota Medan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uLnTx/>
                <a:uFillTx/>
                <a:latin typeface="Berlin Sans FB Demi" pitchFamily="34" charset="0"/>
              </a:rPr>
              <a:t>adalah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uLnTx/>
                <a:uFillTx/>
                <a:latin typeface="Berlin Sans FB Demi" pitchFamily="34" charset="0"/>
              </a:rPr>
              <a:t>untuk</a:t>
            </a:r>
            <a:r>
              <a:rPr lang="en-US" sz="2000" b="1" dirty="0" smtClean="0">
                <a:latin typeface="Berlin Sans FB Demi" pitchFamily="34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uLnTx/>
                <a:uFillTx/>
                <a:latin typeface="Berlin Sans FB Demi" pitchFamily="34" charset="0"/>
              </a:rPr>
              <a:t>tetap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uLnTx/>
                <a:uFillTx/>
                <a:latin typeface="Berlin Sans FB Demi" pitchFamily="34" charset="0"/>
              </a:rPr>
              <a:t> MENGHEMAT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uLnTx/>
                <a:uFillTx/>
                <a:latin typeface="Berlin Sans FB Demi" pitchFamily="34" charset="0"/>
              </a:rPr>
              <a:t>Penggunaan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uLnTx/>
                <a:uFillTx/>
                <a:latin typeface="Berlin Sans FB Demi" pitchFamily="34" charset="0"/>
              </a:rPr>
              <a:t>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uLnTx/>
                <a:uFillTx/>
                <a:latin typeface="Berlin Sans FB Demi" pitchFamily="34" charset="0"/>
              </a:rPr>
              <a:t>Listrik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uLnTx/>
                <a:uFillTx/>
                <a:latin typeface="Berlin Sans FB Demi" pitchFamily="34" charset="0"/>
              </a:rPr>
              <a:t>,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uLnTx/>
                <a:uFillTx/>
                <a:latin typeface="Berlin Sans FB Demi" pitchFamily="34" charset="0"/>
              </a:rPr>
              <a:t>khususnya</a:t>
            </a:r>
            <a:r>
              <a:rPr lang="en-US" sz="2000" b="1" dirty="0" smtClean="0">
                <a:latin typeface="Berlin Sans FB Demi" pitchFamily="34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uLnTx/>
                <a:uFillTx/>
                <a:latin typeface="Berlin Sans FB Demi" pitchFamily="34" charset="0"/>
              </a:rPr>
              <a:t>saat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uLnTx/>
                <a:uFillTx/>
                <a:latin typeface="Berlin Sans FB Demi" pitchFamily="34" charset="0"/>
              </a:rPr>
              <a:t> WAKTU BEBAN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uLnTx/>
                <a:uFillTx/>
                <a:latin typeface="Berlin Sans FB Demi" pitchFamily="34" charset="0"/>
              </a:rPr>
              <a:t>PUNCAK (18.00 – </a:t>
            </a:r>
            <a:r>
              <a:rPr lang="en-US" sz="2000" b="1" dirty="0" smtClean="0">
                <a:latin typeface="Berlin Sans FB Demi" pitchFamily="34" charset="0"/>
              </a:rPr>
              <a:t>22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uLnTx/>
                <a:uFillTx/>
                <a:latin typeface="Berlin Sans FB Demi" pitchFamily="34" charset="0"/>
              </a:rPr>
              <a:t>.00) 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uLnTx/>
              <a:uFillTx/>
              <a:latin typeface="Berlin Sans FB Demi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000" dirty="0" smtClean="0">
              <a:solidFill>
                <a:srgbClr val="FF0000"/>
              </a:solidFill>
              <a:latin typeface="+mn-lt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0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40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 Computer\AppData\Local\Microsoft\Windows\Temporary Internet Files\Content.Outlook\O2G1HRKU\Surat Kenaikan T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2667000"/>
            <a:ext cx="9998959" cy="1112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0300"/>
            </a:gs>
            <a:gs pos="45000">
              <a:srgbClr val="FF7A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83819" y="71414"/>
            <a:ext cx="8786813" cy="1000149"/>
            <a:chOff x="142875" y="71414"/>
            <a:chExt cx="8786813" cy="1000149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142875" y="71438"/>
              <a:ext cx="8786813" cy="1000125"/>
            </a:xfrm>
            <a:prstGeom prst="round2DiagRect">
              <a:avLst/>
            </a:prstGeom>
            <a:gradFill flip="none" rotWithShape="1">
              <a:gsLst>
                <a:gs pos="18000">
                  <a:srgbClr val="800000">
                    <a:alpha val="73000"/>
                  </a:srgbClr>
                </a:gs>
                <a:gs pos="18000">
                  <a:srgbClr val="800000">
                    <a:alpha val="73000"/>
                  </a:srgbClr>
                </a:gs>
                <a:gs pos="18000">
                  <a:srgbClr val="FFFF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1"/>
              <a:tileRect/>
            </a:gradFill>
            <a:ln>
              <a:solidFill>
                <a:srgbClr val="FFC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440970" y="71414"/>
              <a:ext cx="7960546" cy="1000132"/>
            </a:xfrm>
            <a:prstGeom prst="rect">
              <a:avLst/>
            </a:prstGeom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88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R</a:t>
              </a:r>
              <a:r>
                <a:rPr lang="en-US" sz="60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ESIDENT - </a:t>
              </a:r>
              <a:r>
                <a:rPr lang="en-US" sz="88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I</a:t>
              </a:r>
              <a:r>
                <a:rPr lang="en-US" sz="6000" u="sng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lonna MT" pitchFamily="82" charset="0"/>
                </a:rPr>
                <a:t>NFO</a:t>
              </a:r>
              <a:endParaRPr lang="id-ID" sz="6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lonna MT" pitchFamily="82" charset="0"/>
              </a:endParaRPr>
            </a:p>
          </p:txBody>
        </p:sp>
      </p:grpSp>
      <p:sp>
        <p:nvSpPr>
          <p:cNvPr id="11268" name="AutoShape 4" descr="data:image/jpeg;base64,/9j/4AAQSkZJRgABAQAAAQABAAD/2wCEAAkGBhQSEBQUEhQVFBQVFxgVGBcXGB0fHBwaHBocHBggHR4cHyYfGhwkHBwcIC8gJCcqLCwsHR4xNTAqNSYsLCkBCQoKDgwOGg8PGiwkHiUzLy01LDQtNCorLCwsLCwsLzUtNCwsLywsMCwsLCw0LCkvLCwsKSksLC8sKSwsLCwsLP/AABEIALwAvAMBIgACEQEDEQH/xAAcAAACAgMBAQAAAAAAAAAAAAAABwUGAQQIAwL/xABQEAACAQMCBAMDBggHDgcBAAABAgMABBESIQUGBzETQVEiYXEUMoGRobEINUJyc7KzwSMzNlJ0w9EVJCY0RVNig4SToqO00hYlVIKSwuEX/8QAGgEBAAMBAQEAAAAAAAAAAAAAAAIDBAUBBv/EAC8RAAICAQMDAQYGAwEAAAAAAAECAAMRBBIxEyFBUQUUYXGBoSIyM5HB0SNSsTT/2gAMAwEAAhEDEQA/AHjRRRSIUUUUiFFFFIhRRXy0gAJPYb0ifVYqqcR6mWcWwcyn0QfvO1TfBOK/KLdJtJjDgkKx3xnbPx71UtqMcAy59PYi7mUgSQqO4lzBbwfxsqIfQnf6u9ULqFzrIJTbwPpVQNbqdyTvgEdsCqDbMokDSKWXOWGcFvprFdrgjbVE62l9kNanUsOPh5jYueqVvqCQpJMxIAwMDJ+P9lXCByVBYYJAJGc4PpmqLyBxXx5WCWkcESLkMFJJOR+UQPfV+xWmhmcbic/TEwaytK22KuMfHMzRWKM1pmKZorGawJATjIyPKkT6orGazSIUUUUiFFFFIhRVd4zz1a2zFHcl17qoJI8/hUB//S5p2K2Vo0hHmx7emQuw+kiqG1FanGe8116O5xuC9vU9h94waKqFtzTJawF+JFUldjoiTBOkAeQJzv559Kj+I9QLoRGWO1EcXk8zgE/BAQTXh1CAZP7eZ6ujtc4XHpnPY/L1l/NeckwUZYhR6k4qkci87z3k7xyqmAuoFQRjfzyTVN6i33i38gySqaUAztkDJ27Z3qqzVqtfUXvNFPs13vNLnGBn1jS4lzhawIHaVSDnAQ6icd8YqOl5ySaxuJ1hfw0Ugazp1nGMAjJA3xmozkLkqE26TzoJHkGVDbhV8gB9v0179TplisFjQBQ7qoA2GBvXhss6ZsOAMcT1aaBcKVyTnngfGUFeaWTa3ggh9Cqam/8Ak1NDjHL73dlHEZdBwpdsZJwPTIHelFwOxaW4hUKxBkXJAOMZ3p+zKdBC7nScfHG1Z9GC6tv4m32qVpdOnzznn/s56v7YRyuinKoxUH1wasvTOxEl9lgGCIxwRnfYD99bMPS67kYtI0ceok9ye5z5VceTeSPkLO7SCRnAGy4Ax9JzVFGls6gYjtNes19PQKK2WIxLUq4r6ryuJwiszHCqCSfcO9V7lPmk3rzsBpjRgsfqdskn3n0rtF1UhT5nyy1MylxwJZTVc505sNjGjCMOXYqMnAGBnJ23r3vuc7WPWDMrNGpZlU5OxAx8ckDFVXj3PSvaxTrbK2ZHRPG3xgbkAfVVF1yhSA3ea9LpXZ1LJkftntNri/MM0vBflGfDkZhumRgeJp28+1aPSKUl7osSSRGSScn8ruTXtxjiLXHATK+NTMvzRgbSgDA+FUzgfMBtoLlU+fMERT6AatR+o/bWCy3bcjE9sf3OtTp+pprK1GDux8u4jIvupUCyeHCjzyFtACjAJzjufL31bIGYqNQAbAyB2B8x76V3SfhsTzSSsQZIwAqegPdv3fX601RW/TO9i728+JydfVXTZ0kHHJ9YUUUVqmCFFFFIlL6gWUMNnNIsaCSUhS+PaJJx3+FanSOzxbzSn8uQKPgo/tJq3cX4HFdKqTrrVTqAyRvjG+O/evfh/Do4EEcShEG4A7b96y9D/N1PE3+9j3U098k/aLjnXmaf5W0UcRQIQviCLU7DuSpIIxvtjzry4hy1LcQ/wFtKWyMy3LDxD+ap2RfXYfCmpisgVFtLuJ3NzJrr+mFFaAEfeUjp7ynNaNK0wUFwoGDntknNa0/SrxZXkluGy7FiEUeZ9Tn7qYNFTGmr2hSOwlR193UawHBM17K0EUaxr81FCj4Ci5sUkxrRX07jUAcfXWxRWjAxiY9xznzPJIlUeyAB7hiofgPNC3csyIjAQnTqONzkg4HptUxcyaUY+ik/ZVG6SLmGeQ/ly/uBP31SzEWKo85mmusNS9jcjH3klzZFI9zaqtwkMerLKXwznUuAANz2I+mvnmXqAls7RRxtNKoywHzV8/aIB8t+1Q3Mja+P2ifzVQ/tGP3Cofidrf2l1cyRxsVkYkuE1KV7j1x6VkstZSxX1xnnxOlTpkbYHx+XIHGcn1k7xjmyW44U0scTRsW0OMFhowdRBwNseflUD024LLJcLMpHhRMdQydyUIGB2Pcb1NWPMMl1wa7MoGpFZMgYBBG23015dLOMRorwEnxXYsBjyC5zn6Kq7PahY+JcN1WntVFx3x69pV+DcIF1xIxMSFaSQtj0BJ/cKsnUvhiW9raxRDCK74Gc9xk1HdPN+LN8Jj/xCrD1XtHkS3EaPIdbbIpb8n3A4qKIOg7Ad8y620jWVIT+EAH7GaBH+Dn0j9rVS5a5ce8lKIcBVLM3p6D6T++r/acvTPwQW+grKfyX2x/CZ39Nq9+QuTJbN5HlZDrULpXO2DnvXp05sdMjtgfzK11q01W7WG7ccfaLfgXFnsroPjdGKOvuzhhT3tLtZEV0OVYBgR6GqvxTp1bTXDzyNIuvcqrKFz5ntnf4178S4pb8JtkUK5UkhFBJOe53J2FaNOjafdvP4Zk1t1esKdIHfxLPmiqRydzvLe3ToyKkaxlgBknOoDc/uxV1LY71rrtWxdy8TmXUPS+x+Z9UVC8Q5ttYThpVLdtK+0xPpgVKwS6lBwVyM4PcfGphwTgGQZGUZInrisYrNFSkJjFZoopEKKKKRCiiikSI5rufDsblvMRPj46SB9tKbgHO09rB4FuiElixYgscnA7Aj0p03VokqFJFDo2xU7g/Gvi24bFGMJGi/BQKyXUO7hlbE6Gm1VdVRR03ZOfhKFDw+aXjiysj6EQZk0kLnwcbHt85vKvKTlriviSqJspJlS7P+T5YGNjj0pl4op7qp5J5zPPf3GMKOwA7jPEgODcpRw2RtSdQcNrb1Ld/hjsPhWry/wBPILSUSq0juMgFiMDIwdgBnY+dWmiruinbtxxKPebfxDd+bn4zQsOAwQsWiiRGOcsBvv33rexURcc0wpdpasT4rjI227EjJ9TjtUJa8zTPxl7UlRDGp2A3J0Kdz8WPbFeGxE7D1xPRRbZlj4Ge/pLnisGqrzD1EgtnMYBlkGxVewPoT6+6jlDnxb2RozH4bhdYGc5UEA/USPrrzr17tme8990u6fV29pWOJ8Jv7q9fVqWBJ/ZMjaV0q+2B3bYd8VvdX/4q2/Pb9UVVOM8Tlk4iyvI7Kt1pVSTgAS4G3btVp6vn2Lb85/uFc7cGqsxn6zuKjLfRnHB4HwkX0ocLdTMxwBDkk/nCtDnHnJ7qYiN2WFfZUAkavefj5VXre+eNXVDgSLpb4ZzivOGUqwZe6kEfEVj656YrE6fui9dr27nx+0ZvT7kfwwLm4X2yMoh/JHqf9L7qYNQPKPMy3kIbYSLgOvofX4Gp6u5p1Raxs4nyOssse09Xn09JmisZozWiZJmisZozSJmisZrNIhRRRSIUUVgmkTNFYzRmkTNYozRmkRPdQGccTkeP50SRyZHljG/1kVt8ncQFxxl5u2uJm+B0xg/Uc1NnhDScanLxsYWtyhYg6ckJtntnv9VRfJ3J1xBfS642WIRyxrISuDkrpwM53Az2rkdNxbuHGZ9J1qjpyhIyEH3nhbtGk8y8Oja5mbOuaXGhNyWI2Hc+fn761elw/wDMT+ik/WSpHgnJHEIWkiWRYoXOHcEElfdtkHFS/KXIElndGYyqy6WTSFOcEgjfPfYUrqsLq23GD9Is1FKVWJvByO3JJ+fj6Re3JzxN/wCmN+3NXPq/822+L/cKkF6XR/KDOZnJMxm0gDGS5fHwyasHHeVobzR44YhM4AYjvjvj4VNdM+x19TK7dfT1qnGcKO/7RX9OuBx3N0fFGVjUPp8ic4GfdWeoXLXyWfWgxFKSR6BvMfvFNDgvKtvaEmCPSWGCdTEkd/MmpKa2VxhlDAb7jNSXRDpbDz6ypvapGo6q528YiH5d4pNbTCSJWbyZQCQw9NqeXDr8TRLIoIDDOGBBHuINe6W6r2UD4CvvFX6eg0jGczJrdYuqIbbg/ORnMt20VncSIdLpE7KdtiBsd9qQg6pcT/8AVH/dxf8AZXQ3ELFZonifOmRSrYODgjBwaTHU/kC14fbRSW4kDPKEOty3s6GPn7wK72garOxxkn4TiahWxuUyvt1T4ng/30f93F/2VbeonPl3bXVukNx4avbxOy6UOWYnJ9pSd8V8dOem9pfWImnEmsvIp0uQMK2BtU3z1z0OH3MVutrFMPCQh3bBAyVx8w57Vosao3BK0yRnI7CVqrBMsYxoDlVPqAfsr1qpc8c+Lw6CNtGuWX+LjzgbAaiT/NGR9YqgWXXe4DjxoImjyNQTUGC+ZGSQxx5bZrnV6S2xdyjtNLXIpwY7KKqnOPO3yOyS6iRZg5TALFRhhkHIBqk8R65SCOHwYI/EYapQzEqvtEBQQASSoBJ8sjY15XpbbBlRPWtVeY4a+JpAqljsACT8BURylzKl/apOg06sqynurA4YfvHuIqR4jYrNDJE+dMiMjaTg4YYOD5HfvVBXa21pZnIyIheN9Tr65nke2lkjhXJRY17IPymOCd+5zsKYHSbniW9jkiuG1zRYYPgAshzjOMDIO23ur1seW7TgsNzK83sSrpHiY1bA4RcbuTnYd6p/Qi0Y3U8mCEWIJ7ss2QPiAv211rOlZSxRcAYwfWY13q4yeY7TShi52vDx/wCSmc+B8paPw9CfNwds6dX203q564nxNbbmCWd8lYrl2IHfsR++s2irD7xjPY/vLb224PxnQuKKVnKHWJ7m8WG4iSNJSRGyk5VvINnY59dt8bVI859TpLG+W2WBZAyRsXLlSNbMvbSc4x61SdJaG2Y78yYtUjdGFil71e5lubOO3NtKYi7uG9lTkBQR84GtrqF1DfhrQhIVl8VWJ1OVxjHopz3qqdX+IGew4bMQFMo8TSDkDXGrYztnv3q3S0HqIzDsZC1xtYA9xGRyTfyT8OtpZW1yPErM2AMnzOBgD6KnKofBeZo7DgFrPICcRIqqO7MewH3/AABqmDrtda8+BBp/mZbP/wAu3/DXg0llrMUHbJnpuVAN0d9FVObntTwo38SasJnw2OMMDhlJAPY1T5+uDfJA6wILhnZQmosqoAPaY4BOScAe471Wmltf8o84kmtReTG5RVR6ec8/3ShcsoSaIgOoO2GzpYeeDgj4g1bapdGRircyasGGRCln14/xK3/pA/ZyUzaWfXj/ABK3/pA/ZyVo0X66yu79Mzf6K/ipf0sv61UjrWP/ADOL9DH+u9Xfop+Kl/Sy/rVSOtf4zi/Qx/rvWyn/ANjfWU2foj6S88+cm2t1HHPdXDW4ij0BtShQDufnDudvqFLTn3jdhLHBDYR48E+1KE0ahggjfDHJw2SKkutF6z3lvCWxGkCOB5anZgWP0KB9frXh1G5fs7K1tYrfDTO3iO+dTMgQjv8AkqWIwu3Y++rtKu3ZuJOc4HgfOV2nduxJPmVyeWLLPl4Q+rI/dUTwbkeKXgdxetq8ZPEdCCcBYzhgR2OcNv8ACpXmL+TFn+cn3mo3gnOsMfAbmyYkTt4qIuknKynJOewxqbufIVJN/T/B/v8AbMNt3fi9JZ+g1yTBcp5CRWH0rg/dTTpVdBoT4V0/lrRfqXJ++mPx29eG2mljTxHjjZ1TtqKgnH04rmawZ1DATTQf8YlW6qcrz31vEluFJSQu2psbBSNtjkkn/wDap/RbmJo7h7FwAH1uuwDCRfnqSNzsCd+2k+W1T/T3qa1484umij0qJEC7DTvq3JOojb07iqX03Xx+PiRPmhrmb/2sGUfbItbK0ZarKbBwM/WUswLqy+Y/K534xwoXPH5YCcCS6Kkj07n7BXRFc9cT4mttzDJM+dMd0WbHp2P2GqfZ+cvt5xJ6nGBn1nlz9y+nDeIosGrwwscyAkkghjkZO5GVzv61I9WGzxmI+sNuf+N60+o3G4+IcTT5O2uPTFCrYO7FzkjPl7QH0GtnrDlOKo2Pm28JHxVnropuLV7/AM20/wATOcANjjIkx13+fZ/mP/8AWtbqR+KOEfok/YpUT1Q5whv5IDBqKxRkMWUr7TEZG/fGO/b0NSvUj8UcH/RJ+xSqqkZBSGGO5/mesclyPSWmy5VhvuBWS3EjRJHGsmoEAA6WXJztjBNUnmjiHDIuH/I7QfKJgyk3ATG4bJOsgasj2fZ23rZ5zvXXgPC4wSFkXLgeeldgfUZbOPUCvC95fs7fgSXGz3Vz4YUsclSWywUdlwobJ7/XUaVwQzE92OAPn5krDnsB45m5y9KTyzejyWRgPp0E/aTURyTyTHeWd7O7MDCMR4/nBdZJ9RgqPrqU5b/k1f8A6Q/clSfSL8U8R/Pk/YJUncolhX/b+p4qhiufSanQN/74ux5GKI/Uz/206KSvQP8Axm6/RR/rNTrrn+0P1z9P+TTp/wAghVP6mcoTcRt4o4GjVklEh8QkDGhl2wDvlhVwrBrJW5rYMvIlrKGGDKz085aksLIQTMjOHdsoSRhjkdwD9lV3qH03uL+8SaF4VVY1QhywOQzHyUjGD60yKKsXUOthsHJkTWCu0xedSunEl94UtuUE0aeGQ5wrLnI3AOCCTj4mq1D0SuDbMXki+VFl0jUxRUHcFtOSfowPtp0UVYmttRQoPEi1CMcmKHnjg8tpwCCCYoXjlAyhJXGpivcA/Nx5VV+CdM572yhuLZo8s0iOsjFcaXZQQQDkYAyPvpodWuDzXNiEgjaR/FU6VxnHmd62OlnCpbfhkcU6GOQPKSrdwGkYjt7iK1pqilG5SN26VGoM+Dxib/JPKy2FokAOpsl5HxjU57n4AYA9wFTzrkYPY1miuUzFiWPM1AADAiS5k6J3HjsbQwtCxyquxVkz5fNIIHkfTy23u/Tfp/8A3ORnlZXnkwGK50qo7KCQCfUnA+yrtRWmzWW2JsY9pUtKqdwhSo4j0imn4lNPI8XyeV5GwC3iDUpCnGnGQ2D3pr0VVVc9RJTzJugfmKPkvpBPBerNdNEY4TqQISS7fkkggaQO+Nzn6zN9UOn0t/4UtuU8VAVKudIZTv3AO4P3mmDRVp1dpsFme4kBSm3b4iZn6JT/ACWJUeHx9TNKzFtOCAFVSFJIHqQKsPN3Ty4urGxt43iD2yKjliwUkRqvs4UnuPMCmLRXp1lpIJPHeBQgBEXvGum8k/CLa11oLi2VSrb6CQCGBOM6TnvjYgbeVVfhPRO4aOX5Q8avoYQqrswDnszHAwvuAOadVGKLrLVUqD5zBpRjkxa8F6cXUXCruzd4S8z6kYFtI2Ue1lcj5vkD3rf5F5FnsrG6gleJnnZipQsQMxqgzlQe49KvdGKg2psYEHycz0VKOIvOmPT644dLM87xMJERR4ZY7qSTnUo23ph0UVXba1rb25k1UKMCZoooquShRRRSIUUUUieUt0inDMqk+pA++vlr6MMFLoGPZSwzv22pEfhJMRd2ZHcROf8AjFVvqbyQeHrZz/KJZpZ1LO7ncOoQjSe+N/MnGBSJ03LexqwVnRWPYFgD9Rr7luFX5zBfiQPvrmHnfk9ouG2XEZLmWee60l9ZzjUhdMHvsBjv79u1T3US/eblnhUkhLOXALE5J0o65JPc4HekR/m6TTq1Lp9cjH19qq/UjmqSy4ZLdWxjZ0aMDV7S+04U5wR5H1pa8bb/AAKtvzlH/OetG3/kVJ/SB+2SkRp9KubJuI2Hj3GgP4jp7AIGBjGxJq0PxWEHBljB9C4/tpQ9NWjHLE3i3LWkZkcNMvzlBZdl97fN23323qiNwrhptrr5NDf3sqh2F0V8OJMLqyfaJOO51AE0idK8WuXFtK8GlpBGxjzjSWx7OdwMZ99Vnp5xfiU5m/uikKBQnh+ERvnVrzh2/wBHHbzpd9JuJyPwPicTsWWKN9AJzpBjOQM9htX3+DP86/8Ahb/fLSI9aKKKRCiiikQooopEKKKKRCiikd1i6kX9jxHwbWfw4/CRsaEO51ZOWU+lIjxorX4fKWhjZtyyKT8SATWxSIUUUUiLDq70wueKzQPbyQII0ZWErODktkY0o1enVLprc8ShtEgeFTAGDeIzAHIUbaUb+b5gUy6KRFjzl0xubvhFjZRvAJbYRh2dnCHTEUOkhCTufMDavrifSmSfgVvYNJGLi39pXGox6sttnAbBDYzjb0NMyikRCw9BuINZvFLeJ7JBhgEkhhBLAuxGn2TjVgBe53NWaLpZdDl5+G+JB47S+IG1P4ePEVu+jVnA/m01KKRFbw/pHL/cJ+HTSxrKZfFV49TIDkEA5Ck5GR22znfFRXAulHFktHsZbyCKzbUWEOWds/k5KLhGPffONsEEirD1s5tueH2kElrJ4bPNoY6VO2gn8oHzFTnS/jU13wm2nuG1yyeJqbAGdMrqNhgfNApEqnIPS67srO/t5pLcm5j0xmNnOG0sp1akG247Z863OkHTa44Ubk3Dwv4wiC+EzHGjXnOpF/nDtmrnzXzAljZzXLjKxLnHqxICj6WIH01zdddXuLyu8qTuiKQSEjXQgJwoOVPfy1HekTqeiqF0n6hHiVo5n0ieAgSY2BUglWx5ZwR8QaVfM/WPiN1dSLYM8cMZbSsSBmKKca2ODtjfbYZ8+9InSNFLHox1Lk4ikkFyQbiEBwwwNaZwTgeYOAcbe0KsnUjnFeHWEkur+FYFIV8y57H4L3J91IlqopSdBebbq9+W/Kp3m8PwNGrG2rxdWMAd9I+qvHrD1SuLW4SysTplIVncKGbLH2UQHO589vMYpEcNFc9cn9WeIW3EEt+JM7pI6xssqBXj1HAYHA233znbt7+haRCuZ/wg/wAcf6iP72p5cQ6j2MN0lq8wM7usQRVYkMxAAYgYXuO9I38IL8cf6iP72pEZfUfqW3C7O1SFVaeaMEFvmoqquSR3JJOAPcfTdcw9buLQmOSZVaN/aUPEVDqMZ0NtnYjcZxkUyOofF+GW1tbNf2y3MxiCxJpGrAAz7R+auT3+w0pef+e7niVtEWtRBZxvpjIyQXCsMazgN7I7AeVIjc6jdSJbXhdpe2ej++HT+MUn2WjZu2RvkCl7xr8IC8ZIFt/DVwgMzlO8h7hQTso7e/evbnts8q8L/SIP+XJXnDyxb/8AhD5R4a+O0jP4mPa2mKYB8hpXGPjSJfrTqbLPy9LxCMItxDlHXGVDqy522OCrBseWa+OnvUO6veF31zN4fiW4kKaVIHsxaxkZOd/fVE5OP+CfE/05/VhqT6OvjgHFifITf9PSJY+kHUq54k90LrwgsKIw0KR3LZzknyFUvi/XDiNzcuvD0AjBOhVjLuVH5TfHvjG2a2fwcApkvw2NPhR6s9sZfOfdivWfqlZ2tw8fBOHq0r/wfiAEBiM40IuSw+r4UiWHpF1Xmv55LW8VRKFLo6jTkKQGVgT87fO3v7Y3r3G+uN5bcQuYWERiiMqINB1EhSI8nV2D6SduwNVrpPNIeZYjKNMjPcmRRt7RilLDHuby91EPCkueaTFIoZGu2LKexC5bB921IllPVziMfB47tvBZ5LpoVJTYoEJOQCN9Xn6U0+m3MEl9wu3uZtIkk8TVoGF9mV0GBk+Sil/+EHw6ODhtqkMaRp8pY6UUAZKOScD1O9W3ol+IrT/Xft5aRJrnflMcSs2tmkaJWZWLKAfmnIGD5Zx9VVJuWIOCcBu45XWYMsmWKadbONKLjLb9h3pls2Bk+W9c09SOcJuNcQS0tQWiSQpEv899w0h92M49F388UibfRtnhsOMXAB0rbgA+rKsjEfEAj66k/wAGuyVpL6QqCQkUYJH5LFy4+B0rn4CrseS14fy7dWyYaQ20rSMPy5Chz9HYDPkBVR/Bnl2vl9PBP1+IP3UiQvSQeDzLNGNhm5j+gPt+qKh+b+FXvEL/AInMWZ4bKS49pydCJG5ConlnSBsPie+8x01XVzTOR/nbtvo1NTk6hxBeEX+kAZglY4GNyCSfiT50iLT8Gb/KH+zf11Mfi3T6ye7F/JGRPGRKXBO+gbZXscAD6hS4/Bl/yh/s39dTqvoPEidCdOtWTPpqGKRObeZ7xePcejFormM+HHqwQdCEl3PmoAPn6D1rpquXufuVW4DfQNaTybr4iMdmBU+0DpwCp9MbjY10zw668WGOTGNaK+PTUAf30ic39beGS2nGflKEr42iaN/R00g496lVP01Xo5brjnE08T25ZmVWKjCpGPnHHkqjJ7/fXVfF+CwXUfh3ESSpnOlwCM+o9DWtwTlO0syxtreOItsxVQCR5b98UiI38Ii1ZL+3Yj+DMAVfT2WOoZ+kfWKiupPUUcTt4Ire3eK3tgC5IHzyNKgadgoGcb5OTsMV0dxngUF0gjuYklQHIDjOD6j0rWi5Qs1g8BbaEQ6tRj0DSWHYkeZ99IiP52kB5U4Xj/OgfSElB+2paD+RA+L/APUvTdflS0aFYTbxGJGLrGUGlWOckDyJ1Hf3mvU8At/A+T+DH4H+a0jT3z27d96REf0/sml5V4oqjJ8R2wP9GOJj9gNUTlfmm7jgnsLUBlvPYYaSW3GlsHyGnOT6Zrq7hnBobZWSCJIlY6iEUAE4AycdzgAfRWlw/k2yhkaWK2hjkcEFlQA4b5w92fOkRE9F7V5bXjEcf8Y9ppT84rIB9tRHS/n+LhTXLyQNK7oFjxgYYZ2JO6qcjJAPbsa6V4Vy5bWxY28EcJYBSUUDIHYHHkMmtU8j2Pj+P8lh8bOrXoGdXr8aROf+lryHmaFpl0SNJcO6nbDNDK2N/jW9y5/LD/aJ/wBm9PscsWvj/KPk8XjatXiaRq1YxnPfONqxFyvarMJ1t4hNkt4gUaskEE59SCfrpEW34SX+I239I/q2qy9EvxFaf679vLVr4nwaG5ULPEkqqcgOAQD2yM17WFhHDGI4kWONc4VRgDJJOB8STSJUOsnHWteETshw8umFT6az7WPfoDYPriuauWeaZ7CYzWxVZCpTUy5wCQTjPbsN/wC012BxPhMNwoSeNJVB1BXGRkee/nvUb/4DsP8A0cH+7FIi76Q87XfFWu4bt1ZRCAAFAwWJUnbvS15Z5quOA3t1H4etsNC6P7I1K3sP5ntkjyIb4GumeGcuW1szNBBHEzAKxRQCQNwDivDjHJ1ndsHubaKVwMBmUZx6Z9KREz+D5weSa/uL1/mIjJn1kkIY4+C5z+cKbnUj8UX39Hk/VNTfD+HRwRrHCixxrsFUYA+gV9XlokqNHIodHBVlYZBB7gjzFIiU/Bm/yh/s39dUP1akueH8djutTvGWSaIMx0+zhZEGSce/AGA9PrhfAbe21fJ4Y4teNWhQM47Zx3xk198W4NDcp4dxEkqd9LqCM+u/Y0iczc580y8f4hbpDD4ZwIo0LajknLMxA7Dv22AJrqCzthHGkY7IqoPgowPuqM4LyfZ2jFra3iiYjBZVGcemamaRP//Z"/>
          <p:cNvSpPr>
            <a:spLocks noChangeAspect="1" noChangeArrowheads="1"/>
          </p:cNvSpPr>
          <p:nvPr/>
        </p:nvSpPr>
        <p:spPr bwMode="auto">
          <a:xfrm>
            <a:off x="0" y="-852488"/>
            <a:ext cx="1790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http://kabarnet.files.wordpress.com/2012/08/tarif-listrik-naik.jpg?w=236"/>
          <p:cNvSpPr>
            <a:spLocks noChangeAspect="1" noChangeArrowheads="1"/>
          </p:cNvSpPr>
          <p:nvPr/>
        </p:nvSpPr>
        <p:spPr bwMode="auto">
          <a:xfrm>
            <a:off x="63500" y="-136525"/>
            <a:ext cx="2247900" cy="2247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29000" y="1371600"/>
            <a:ext cx="54784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u="sng" dirty="0" smtClean="0">
                <a:solidFill>
                  <a:srgbClr val="FFFF00"/>
                </a:solidFill>
                <a:latin typeface="Berlin Sans FB Demi" pitchFamily="34" charset="0"/>
              </a:rPr>
              <a:t>PARKIR MOTOR</a:t>
            </a:r>
            <a:r>
              <a:rPr lang="en-US" u="sng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</a:p>
          <a:p>
            <a:pPr algn="r"/>
            <a:r>
              <a:rPr lang="en-US" u="sng" dirty="0" smtClean="0">
                <a:solidFill>
                  <a:srgbClr val="FFFF00"/>
                </a:solidFill>
                <a:latin typeface="Berlin Sans FB Demi" pitchFamily="34" charset="0"/>
              </a:rPr>
              <a:t>(</a:t>
            </a:r>
            <a:r>
              <a:rPr lang="en-US" u="sng" dirty="0" err="1" smtClean="0">
                <a:solidFill>
                  <a:srgbClr val="FFFF00"/>
                </a:solidFill>
                <a:latin typeface="Berlin Sans FB Demi" pitchFamily="34" charset="0"/>
              </a:rPr>
              <a:t>Telah</a:t>
            </a:r>
            <a:r>
              <a:rPr lang="en-US" u="sng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Berlin Sans FB Demi" pitchFamily="34" charset="0"/>
              </a:rPr>
              <a:t>ditayangkan</a:t>
            </a:r>
            <a:r>
              <a:rPr lang="en-US" u="sng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Berlin Sans FB Demi" pitchFamily="34" charset="0"/>
              </a:rPr>
              <a:t>sejak</a:t>
            </a:r>
            <a:r>
              <a:rPr lang="en-US" u="sng" dirty="0" smtClean="0">
                <a:solidFill>
                  <a:srgbClr val="FFFF00"/>
                </a:solidFill>
                <a:latin typeface="Berlin Sans FB Demi" pitchFamily="34" charset="0"/>
              </a:rPr>
              <a:t> November 2012)</a:t>
            </a:r>
          </a:p>
          <a:p>
            <a:pPr algn="r"/>
            <a:endParaRPr lang="en-US" u="sng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19" name="Picture 6" descr="http://us.123rf.com/400wm/400/400/julydfg/julydfg0812/julydfg081200009/3986502-silhouette-motorcycles-on-a-white-backgroun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805" y="3804312"/>
            <a:ext cx="1844845" cy="2764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1752600" y="2328194"/>
            <a:ext cx="7135504" cy="1446550"/>
          </a:xfrm>
          <a:prstGeom prst="rect">
            <a:avLst/>
          </a:prstGeom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Parkir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Motor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hanya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di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LOT PARKIR MOTOR yang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tersedia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(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Jangan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Parkir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di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sembarang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tempat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apalagi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di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Lot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Parkir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Mobil)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Gunakan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Fasilitas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Parkir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sesuai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Fungsi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 &amp; </a:t>
            </a:r>
            <a:r>
              <a:rPr lang="en-US" sz="2200" dirty="0" err="1" smtClean="0">
                <a:solidFill>
                  <a:srgbClr val="FF0000"/>
                </a:solidFill>
                <a:latin typeface="Berlin Sans FB" pitchFamily="34" charset="0"/>
              </a:rPr>
              <a:t>Jenisnya</a:t>
            </a:r>
            <a:r>
              <a:rPr lang="en-US" sz="2200" dirty="0" smtClean="0">
                <a:solidFill>
                  <a:srgbClr val="FF0000"/>
                </a:solidFill>
                <a:latin typeface="Berlin Sans FB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9288" y="3923728"/>
            <a:ext cx="6830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Kami</a:t>
            </a:r>
            <a:r>
              <a:rPr lang="en-US" b="1" dirty="0" smtClean="0"/>
              <a:t> </a:t>
            </a:r>
            <a:r>
              <a:rPr lang="en-US" b="1" dirty="0" err="1" smtClean="0"/>
              <a:t>mohon</a:t>
            </a:r>
            <a:r>
              <a:rPr lang="en-US" b="1" dirty="0" smtClean="0"/>
              <a:t>, </a:t>
            </a:r>
            <a:r>
              <a:rPr lang="en-US" b="1" dirty="0" err="1" smtClean="0"/>
              <a:t>kerjasama</a:t>
            </a:r>
            <a:r>
              <a:rPr lang="en-US" b="1" dirty="0" smtClean="0"/>
              <a:t> Resident yang </a:t>
            </a:r>
            <a:r>
              <a:rPr lang="en-US" b="1" dirty="0" err="1" smtClean="0"/>
              <a:t>masih</a:t>
            </a:r>
            <a:r>
              <a:rPr lang="en-US" b="1" dirty="0" smtClean="0"/>
              <a:t> MELANGGAR </a:t>
            </a:r>
            <a:r>
              <a:rPr lang="en-US" b="1" dirty="0" err="1" smtClean="0"/>
              <a:t>dalam</a:t>
            </a:r>
            <a:r>
              <a:rPr lang="en-US" b="1" dirty="0" smtClean="0"/>
              <a:t> MEMPARKIRKAN </a:t>
            </a:r>
            <a:r>
              <a:rPr lang="en-US" b="1" dirty="0" err="1" smtClean="0"/>
              <a:t>kendaraan</a:t>
            </a:r>
            <a:r>
              <a:rPr lang="en-US" b="1" dirty="0" smtClean="0"/>
              <a:t> RODA DUANYA, </a:t>
            </a:r>
            <a:r>
              <a:rPr lang="en-US" b="1" dirty="0" err="1" smtClean="0"/>
              <a:t>dimohon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segera</a:t>
            </a:r>
            <a:r>
              <a:rPr lang="en-US" b="1" dirty="0" smtClean="0"/>
              <a:t> PINDAH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tempat</a:t>
            </a:r>
            <a:r>
              <a:rPr lang="en-US" b="1" dirty="0" smtClean="0"/>
              <a:t> yang TEPAT. </a:t>
            </a:r>
            <a:r>
              <a:rPr lang="en-US" b="1" dirty="0" err="1" smtClean="0"/>
              <a:t>Selain</a:t>
            </a:r>
            <a:r>
              <a:rPr lang="en-US" b="1" dirty="0" smtClean="0"/>
              <a:t> </a:t>
            </a:r>
            <a:r>
              <a:rPr lang="en-US" b="1" dirty="0" err="1" smtClean="0"/>
              <a:t>karena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</a:t>
            </a: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ketentuan</a:t>
            </a:r>
            <a:r>
              <a:rPr lang="en-US" b="1" dirty="0" smtClean="0"/>
              <a:t> BAKU, </a:t>
            </a:r>
            <a:r>
              <a:rPr lang="en-US" b="1" dirty="0" err="1" smtClean="0"/>
              <a:t>ternyata</a:t>
            </a:r>
            <a:r>
              <a:rPr lang="en-US" b="1" dirty="0" smtClean="0"/>
              <a:t> </a:t>
            </a:r>
            <a:r>
              <a:rPr lang="en-US" b="1" dirty="0" err="1" smtClean="0"/>
              <a:t>banyak</a:t>
            </a:r>
            <a:r>
              <a:rPr lang="en-US" b="1" dirty="0" smtClean="0"/>
              <a:t> </a:t>
            </a:r>
            <a:r>
              <a:rPr lang="en-US" b="1" dirty="0" err="1" smtClean="0"/>
              <a:t>juga</a:t>
            </a:r>
            <a:r>
              <a:rPr lang="en-US" b="1" dirty="0" smtClean="0"/>
              <a:t> Resident yang </a:t>
            </a:r>
            <a:r>
              <a:rPr lang="en-US" b="1" dirty="0" err="1" smtClean="0"/>
              <a:t>mengeluh</a:t>
            </a:r>
            <a:r>
              <a:rPr lang="en-US" b="1" dirty="0" smtClean="0"/>
              <a:t> &amp; MENEGUR Management, </a:t>
            </a:r>
            <a:r>
              <a:rPr lang="en-US" b="1" dirty="0" err="1" smtClean="0"/>
              <a:t>mereka</a:t>
            </a:r>
            <a:r>
              <a:rPr lang="en-US" b="1" dirty="0" smtClean="0"/>
              <a:t> </a:t>
            </a:r>
            <a:r>
              <a:rPr lang="en-US" b="1" dirty="0" err="1" smtClean="0"/>
              <a:t>menyatakan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TIDAK ADIL.</a:t>
            </a:r>
          </a:p>
          <a:p>
            <a:pPr algn="r"/>
            <a:r>
              <a:rPr lang="en-US" b="1" dirty="0" err="1" smtClean="0"/>
              <a:t>Untuk</a:t>
            </a:r>
            <a:r>
              <a:rPr lang="en-US" b="1" dirty="0" smtClean="0"/>
              <a:t> yang TERAKHIRKALINYA </a:t>
            </a:r>
            <a:r>
              <a:rPr lang="en-US" b="1" dirty="0" err="1" smtClean="0"/>
              <a:t>kami</a:t>
            </a:r>
            <a:r>
              <a:rPr lang="en-US" b="1" dirty="0" smtClean="0"/>
              <a:t> </a:t>
            </a:r>
            <a:r>
              <a:rPr lang="en-US" b="1" dirty="0" err="1" smtClean="0"/>
              <a:t>mohon</a:t>
            </a:r>
            <a:r>
              <a:rPr lang="en-US" b="1" dirty="0" smtClean="0"/>
              <a:t> PENGERTIAN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Pemilik</a:t>
            </a:r>
            <a:r>
              <a:rPr lang="en-US" b="1" dirty="0" smtClean="0"/>
              <a:t> </a:t>
            </a:r>
            <a:r>
              <a:rPr lang="en-US" b="1" dirty="0" err="1" smtClean="0"/>
              <a:t>kendaraan</a:t>
            </a:r>
            <a:r>
              <a:rPr lang="en-US" b="1" dirty="0" smtClean="0"/>
              <a:t> </a:t>
            </a:r>
            <a:r>
              <a:rPr lang="en-US" b="1" dirty="0" err="1" smtClean="0"/>
              <a:t>Roda</a:t>
            </a:r>
            <a:r>
              <a:rPr lang="en-US" b="1" dirty="0" smtClean="0"/>
              <a:t> </a:t>
            </a:r>
            <a:r>
              <a:rPr lang="en-US" b="1" dirty="0" err="1" smtClean="0"/>
              <a:t>Dua</a:t>
            </a:r>
            <a:r>
              <a:rPr lang="en-US" b="1" dirty="0" smtClean="0"/>
              <a:t> </a:t>
            </a:r>
            <a:r>
              <a:rPr lang="en-US" b="1" dirty="0" err="1" smtClean="0"/>
              <a:t>tsb</a:t>
            </a:r>
            <a:r>
              <a:rPr lang="en-US" b="1" dirty="0" smtClean="0"/>
              <a:t>. </a:t>
            </a:r>
          </a:p>
          <a:p>
            <a:pPr algn="r"/>
            <a:endParaRPr lang="en-US" sz="400" b="1" dirty="0" smtClean="0"/>
          </a:p>
          <a:p>
            <a:pPr algn="r"/>
            <a:endParaRPr lang="en-US" sz="400" b="1" dirty="0" smtClean="0"/>
          </a:p>
          <a:p>
            <a:pPr algn="r"/>
            <a:endParaRPr lang="en-US" sz="400" b="1" dirty="0" smtClean="0"/>
          </a:p>
          <a:p>
            <a:pPr algn="r"/>
            <a:r>
              <a:rPr lang="en-US" sz="2400" b="1" dirty="0" smtClean="0">
                <a:latin typeface="Brush Script MT" pitchFamily="66" charset="0"/>
              </a:rPr>
              <a:t> Condominium Management</a:t>
            </a:r>
          </a:p>
        </p:txBody>
      </p:sp>
      <p:pic>
        <p:nvPicPr>
          <p:cNvPr id="20" name="Picture 2" descr="http://t3.gstatic.com/images?q=tbn:ANd9GcSvz_C1schobYzwI-gMvdTXZtEQRJYFjqHmaP-6urUdAkqGHqNDz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38299"/>
            <a:ext cx="1809464" cy="2171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4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0300"/>
            </a:gs>
            <a:gs pos="45000">
              <a:srgbClr val="FF7A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9750" y="200025"/>
            <a:ext cx="8070850" cy="6416205"/>
            <a:chOff x="539750" y="200025"/>
            <a:chExt cx="8070850" cy="6416205"/>
          </a:xfrm>
        </p:grpSpPr>
        <p:sp>
          <p:nvSpPr>
            <p:cNvPr id="22" name="Round Diagonal Corner Rectangle 21"/>
            <p:cNvSpPr/>
            <p:nvPr/>
          </p:nvSpPr>
          <p:spPr>
            <a:xfrm>
              <a:off x="685800" y="2286000"/>
              <a:ext cx="1600200" cy="4322763"/>
            </a:xfrm>
            <a:prstGeom prst="round2DiagRect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grpSp>
          <p:nvGrpSpPr>
            <p:cNvPr id="23" name="Group 17"/>
            <p:cNvGrpSpPr/>
            <p:nvPr/>
          </p:nvGrpSpPr>
          <p:grpSpPr>
            <a:xfrm>
              <a:off x="609600" y="200025"/>
              <a:ext cx="7696200" cy="1231900"/>
              <a:chOff x="609600" y="200025"/>
              <a:chExt cx="7696200" cy="1231900"/>
            </a:xfrm>
          </p:grpSpPr>
          <p:grpSp>
            <p:nvGrpSpPr>
              <p:cNvPr id="32" name="Group 6"/>
              <p:cNvGrpSpPr>
                <a:grpSpLocks/>
              </p:cNvGrpSpPr>
              <p:nvPr/>
            </p:nvGrpSpPr>
            <p:grpSpPr bwMode="auto">
              <a:xfrm>
                <a:off x="609600" y="200025"/>
                <a:ext cx="7696200" cy="1231900"/>
                <a:chOff x="914400" y="4822208"/>
                <a:chExt cx="7696200" cy="1232848"/>
              </a:xfrm>
            </p:grpSpPr>
            <p:sp>
              <p:nvSpPr>
                <p:cNvPr id="35" name="Round Diagonal Corner Rectangle 34"/>
                <p:cNvSpPr/>
                <p:nvPr/>
              </p:nvSpPr>
              <p:spPr>
                <a:xfrm>
                  <a:off x="914400" y="5341720"/>
                  <a:ext cx="7253288" cy="713336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rgbClr val="003300"/>
                </a:solidFill>
                <a:ln w="12700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ln w="10541" cmpd="sng">
                        <a:noFill/>
                        <a:prstDash val="solid"/>
                      </a:ln>
                      <a:solidFill>
                        <a:prstClr val="white"/>
                      </a:solidFill>
                    </a:rPr>
                    <a:t>.……………  </a:t>
                  </a:r>
                  <a:endParaRPr lang="en-US" dirty="0">
                    <a:ln w="10541" cmpd="sng">
                      <a:noFill/>
                      <a:prstDash val="solid"/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ound Diagonal Corner Rectangle 35"/>
                <p:cNvSpPr/>
                <p:nvPr/>
              </p:nvSpPr>
              <p:spPr>
                <a:xfrm>
                  <a:off x="990600" y="5232098"/>
                  <a:ext cx="7510463" cy="760998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gradFill flip="none" rotWithShape="1">
                  <a:gsLst>
                    <a:gs pos="4300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n w="10541" cmpd="sng">
                      <a:noFill/>
                      <a:prstDash val="solid"/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7315200" y="4822208"/>
                  <a:ext cx="1295400" cy="121855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3" name="Picture 2" descr="H:\GMTS\Logo Cambridge\CAMBRIDGE-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77088" y="354013"/>
                <a:ext cx="990600" cy="904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6047096" y="741363"/>
                <a:ext cx="9044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6600"/>
                    </a:solidFill>
                    <a:latin typeface="Cambria" pitchFamily="18" charset="0"/>
                  </a:rPr>
                  <a:t>TIPS </a:t>
                </a:r>
                <a:endParaRPr lang="id-ID" sz="220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4" name="Picture 1" descr="mhtml:file://C:\Users\AP4741\Documents\GMTS\CAMBRIDGE%20CONDO\HOUSE%20Rules%20&amp;%20Regulations\Resident%20News\Inside%20December%202007.mht!http://www.pakubuwono6.com/news/inside/insidedecember2007/web/extinguisher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5825" y="2452688"/>
              <a:ext cx="1233488" cy="12334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" descr="mhtml:file://C:\Users\AP4741\Documents\GMTS\CAMBRIDGE%20CONDO\HOUSE%20Rules%20&amp;%20Regulations\Resident%20News\Inside%20December%202007.mht!http://www.pakubuwono6.com/news/inside/insidedecember2007/web/extinguisher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0113" y="3824288"/>
              <a:ext cx="1212850" cy="121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3" descr="mhtml:file://C:\Users\AP4741\Documents\GMTS\CAMBRIDGE%20CONDO\HOUSE%20Rules%20&amp;%20Regulations\Resident%20News\Inside%20December%202007.mht!http://www.pakubuwono6.com/news/inside/insidedecember2007/web/extinguisher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9000" y="5207000"/>
              <a:ext cx="1204913" cy="12811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TextBox 17"/>
            <p:cNvSpPr txBox="1">
              <a:spLocks noChangeArrowheads="1"/>
            </p:cNvSpPr>
            <p:nvPr/>
          </p:nvSpPr>
          <p:spPr bwMode="auto">
            <a:xfrm>
              <a:off x="2362200" y="2362200"/>
              <a:ext cx="579913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Berlin Sans FB Demi" pitchFamily="34" charset="0"/>
                </a:rPr>
                <a:t>Pressure gauge should be at GREEN </a:t>
              </a:r>
              <a:r>
                <a:rPr lang="en-US" sz="2000" b="1" dirty="0" smtClean="0">
                  <a:latin typeface="Berlin Sans FB Demi" pitchFamily="34" charset="0"/>
                </a:rPr>
                <a:t>Position.</a:t>
              </a:r>
              <a:endParaRPr lang="en-US" sz="2000" b="1" dirty="0">
                <a:latin typeface="Berlin Sans FB Demi" pitchFamily="34" charset="0"/>
              </a:endParaRPr>
            </a:p>
            <a:p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Jarum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penunjuk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tekanan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harus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pada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posisi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smtClean="0">
                  <a:solidFill>
                    <a:srgbClr val="FFFF00"/>
                  </a:solidFill>
                  <a:latin typeface="Berlin Sans FB Demi" pitchFamily="34" charset="0"/>
                </a:rPr>
                <a:t>HIJAU.</a:t>
              </a:r>
              <a:endParaRPr lang="en-US" sz="2000" b="1" dirty="0">
                <a:solidFill>
                  <a:srgbClr val="FFFF00"/>
                </a:solidFill>
                <a:latin typeface="Berlin Sans FB Demi" pitchFamily="34" charset="0"/>
              </a:endParaRPr>
            </a:p>
          </p:txBody>
        </p:sp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2357438" y="3733800"/>
              <a:ext cx="624205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Berlin Sans FB Demi" pitchFamily="34" charset="0"/>
                </a:rPr>
                <a:t>The hose has no crack &amp; must be free from obstacle.</a:t>
              </a:r>
            </a:p>
            <a:p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Selang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tidak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retak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dan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tidak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tersumbat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/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Berlin Sans FB Demi" pitchFamily="34" charset="0"/>
                </a:rPr>
                <a:t>terhalang</a:t>
              </a:r>
              <a:r>
                <a:rPr lang="en-US" sz="2000" b="1" dirty="0" smtClean="0">
                  <a:solidFill>
                    <a:srgbClr val="FFFF00"/>
                  </a:solidFill>
                  <a:latin typeface="Berlin Sans FB Demi" pitchFamily="34" charset="0"/>
                </a:rPr>
                <a:t>.</a:t>
              </a:r>
              <a:endParaRPr lang="en-US" sz="2000" b="1" dirty="0">
                <a:solidFill>
                  <a:srgbClr val="FFFF00"/>
                </a:solidFill>
                <a:latin typeface="Berlin Sans FB Demi" pitchFamily="34" charset="0"/>
              </a:endParaRPr>
            </a:p>
          </p:txBody>
        </p:sp>
        <p:sp>
          <p:nvSpPr>
            <p:cNvPr id="29" name="TextBox 19"/>
            <p:cNvSpPr txBox="1">
              <a:spLocks noChangeArrowheads="1"/>
            </p:cNvSpPr>
            <p:nvPr/>
          </p:nvSpPr>
          <p:spPr bwMode="auto">
            <a:xfrm>
              <a:off x="2309813" y="5001904"/>
              <a:ext cx="630078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Berlin Sans FB Demi" pitchFamily="34" charset="0"/>
                </a:rPr>
                <a:t>Shake the extinguisher </a:t>
              </a:r>
              <a:r>
                <a:rPr lang="en-US" sz="2000" b="1" dirty="0" smtClean="0">
                  <a:latin typeface="Berlin Sans FB Demi" pitchFamily="34" charset="0"/>
                </a:rPr>
                <a:t>at least </a:t>
              </a:r>
              <a:r>
                <a:rPr lang="en-US" sz="2000" b="1" dirty="0">
                  <a:latin typeface="Berlin Sans FB Demi" pitchFamily="34" charset="0"/>
                </a:rPr>
                <a:t>every </a:t>
              </a:r>
              <a:r>
                <a:rPr lang="en-US" sz="2000" b="1" dirty="0" smtClean="0">
                  <a:latin typeface="Berlin Sans FB Demi" pitchFamily="34" charset="0"/>
                </a:rPr>
                <a:t>month.</a:t>
              </a:r>
              <a:endParaRPr lang="en-US" sz="2000" b="1" dirty="0">
                <a:latin typeface="Berlin Sans FB Demi" pitchFamily="34" charset="0"/>
              </a:endParaRPr>
            </a:p>
            <a:p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Kocok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dan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balikan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Berlin Sans FB Demi" pitchFamily="34" charset="0"/>
                </a:rPr>
                <a:t>tabung</a:t>
              </a:r>
              <a:r>
                <a:rPr lang="en-US" sz="2000" b="1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smtClean="0">
                  <a:solidFill>
                    <a:srgbClr val="FFFF00"/>
                  </a:solidFill>
                  <a:latin typeface="Berlin Sans FB Demi" pitchFamily="34" charset="0"/>
                </a:rPr>
                <a:t>minimal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Berlin Sans FB Demi" pitchFamily="34" charset="0"/>
                </a:rPr>
                <a:t>setiap</a:t>
              </a:r>
              <a:r>
                <a:rPr lang="en-US" sz="2000" b="1" dirty="0" smtClean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Berlin Sans FB Demi" pitchFamily="34" charset="0"/>
                </a:rPr>
                <a:t>bulan</a:t>
              </a:r>
              <a:endParaRPr lang="en-US" sz="2000" b="1" dirty="0" smtClean="0">
                <a:solidFill>
                  <a:srgbClr val="FFFF00"/>
                </a:solidFill>
                <a:latin typeface="Berlin Sans FB Demi" pitchFamily="34" charset="0"/>
              </a:endParaRPr>
            </a:p>
          </p:txBody>
        </p:sp>
        <p:sp>
          <p:nvSpPr>
            <p:cNvPr id="30" name="TextBox 20"/>
            <p:cNvSpPr txBox="1">
              <a:spLocks noChangeArrowheads="1"/>
            </p:cNvSpPr>
            <p:nvPr/>
          </p:nvSpPr>
          <p:spPr bwMode="auto">
            <a:xfrm>
              <a:off x="539750" y="1414463"/>
              <a:ext cx="7308850" cy="144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u="sng" dirty="0">
                  <a:latin typeface="Berlin Sans FB Demi" pitchFamily="34" charset="0"/>
                </a:rPr>
                <a:t>How to Maintenance Fire Extinguisher</a:t>
              </a:r>
            </a:p>
            <a:p>
              <a:r>
                <a:rPr lang="en-US" sz="2400" b="1" u="sng" dirty="0" err="1">
                  <a:solidFill>
                    <a:srgbClr val="FFFF00"/>
                  </a:solidFill>
                  <a:latin typeface="Berlin Sans FB Demi" pitchFamily="34" charset="0"/>
                </a:rPr>
                <a:t>Bagaimana</a:t>
              </a:r>
              <a:r>
                <a:rPr lang="en-US" sz="2400" b="1" u="sng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400" b="1" u="sng" dirty="0" err="1">
                  <a:solidFill>
                    <a:srgbClr val="FFFF00"/>
                  </a:solidFill>
                  <a:latin typeface="Berlin Sans FB Demi" pitchFamily="34" charset="0"/>
                </a:rPr>
                <a:t>merawat</a:t>
              </a:r>
              <a:r>
                <a:rPr lang="en-US" sz="2400" b="1" u="sng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400" b="1" u="sng" dirty="0" err="1">
                  <a:solidFill>
                    <a:srgbClr val="FFFF00"/>
                  </a:solidFill>
                  <a:latin typeface="Berlin Sans FB Demi" pitchFamily="34" charset="0"/>
                </a:rPr>
                <a:t>Tabung</a:t>
              </a:r>
              <a:r>
                <a:rPr lang="en-US" sz="2400" b="1" u="sng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400" b="1" u="sng" dirty="0" err="1">
                  <a:solidFill>
                    <a:srgbClr val="FFFF00"/>
                  </a:solidFill>
                  <a:latin typeface="Berlin Sans FB Demi" pitchFamily="34" charset="0"/>
                </a:rPr>
                <a:t>Pemadam</a:t>
              </a:r>
              <a:r>
                <a:rPr lang="en-US" sz="2400" b="1" u="sng" dirty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400" b="1" u="sng" dirty="0" err="1">
                  <a:solidFill>
                    <a:srgbClr val="FFFF00"/>
                  </a:solidFill>
                  <a:latin typeface="Berlin Sans FB Demi" pitchFamily="34" charset="0"/>
                </a:rPr>
                <a:t>Api</a:t>
              </a:r>
              <a:endParaRPr lang="en-US" sz="2400" b="1" u="sng" dirty="0">
                <a:solidFill>
                  <a:srgbClr val="FFFF00"/>
                </a:solidFill>
                <a:latin typeface="Berlin Sans FB Demi" pitchFamily="34" charset="0"/>
              </a:endParaRPr>
            </a:p>
            <a:p>
              <a:endParaRPr lang="en-US" sz="2000" dirty="0"/>
            </a:p>
            <a:p>
              <a:endParaRPr lang="id-ID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06768" y="5908344"/>
              <a:ext cx="563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Berlin Sans FB Demi" pitchFamily="34" charset="0"/>
                </a:rPr>
                <a:t>Refill is available. </a:t>
              </a:r>
            </a:p>
            <a:p>
              <a:r>
                <a:rPr lang="en-US" sz="2000" b="1" dirty="0" err="1" smtClean="0">
                  <a:solidFill>
                    <a:srgbClr val="FFFF00"/>
                  </a:solidFill>
                  <a:latin typeface="Berlin Sans FB Demi" pitchFamily="34" charset="0"/>
                </a:rPr>
                <a:t>Kami</a:t>
              </a:r>
              <a:r>
                <a:rPr lang="en-US" sz="2000" b="1" dirty="0" smtClean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Berlin Sans FB Demi" pitchFamily="34" charset="0"/>
                </a:rPr>
                <a:t>menyediakan</a:t>
              </a:r>
              <a:r>
                <a:rPr lang="en-US" sz="2000" b="1" dirty="0" smtClean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Berlin Sans FB Demi" pitchFamily="34" charset="0"/>
                </a:rPr>
                <a:t>layanan</a:t>
              </a:r>
              <a:r>
                <a:rPr lang="en-US" sz="2000" b="1" dirty="0" smtClean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Berlin Sans FB Demi" pitchFamily="34" charset="0"/>
                </a:rPr>
                <a:t>isi</a:t>
              </a:r>
              <a:r>
                <a:rPr lang="en-US" sz="2000" b="1" dirty="0" smtClean="0">
                  <a:solidFill>
                    <a:srgbClr val="FFFF00"/>
                  </a:solidFill>
                  <a:latin typeface="Berlin Sans FB Demi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latin typeface="Berlin Sans FB Demi" pitchFamily="34" charset="0"/>
                </a:rPr>
                <a:t>Ulang</a:t>
              </a:r>
              <a:endParaRPr lang="id-ID" sz="2000" b="1" dirty="0">
                <a:solidFill>
                  <a:srgbClr val="FFFF00"/>
                </a:solidFill>
                <a:latin typeface="Berlin Sans FB Demi" pitchFamily="34" charset="0"/>
              </a:endParaRPr>
            </a:p>
          </p:txBody>
        </p:sp>
      </p:grpSp>
    </p:spTree>
  </p:cSld>
  <p:clrMapOvr>
    <a:masterClrMapping/>
  </p:clrMapOvr>
  <p:transition spd="slow" advClick="0" advTm="40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35102</TotalTime>
  <Words>1129</Words>
  <Application>Microsoft Office PowerPoint</Application>
  <PresentationFormat>On-screen Show (4:3)</PresentationFormat>
  <Paragraphs>163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Firelight</vt:lpstr>
      <vt:lpstr>1_Firelight</vt:lpstr>
      <vt:lpstr>Slide 1</vt:lpstr>
      <vt:lpstr>Slide 2</vt:lpstr>
      <vt:lpstr>Slide 3</vt:lpstr>
      <vt:lpstr>KETENTUAN PARKIR BARU Telah disosialisasikan sejak November 2012        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GAIH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Teddy</dc:creator>
  <cp:lastModifiedBy>My Computer</cp:lastModifiedBy>
  <cp:revision>1515</cp:revision>
  <dcterms:created xsi:type="dcterms:W3CDTF">2010-06-22T14:49:22Z</dcterms:created>
  <dcterms:modified xsi:type="dcterms:W3CDTF">2013-04-02T08:20:40Z</dcterms:modified>
</cp:coreProperties>
</file>