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  <p:sldMasterId id="2147484166" r:id="rId2"/>
    <p:sldMasterId id="2147484487" r:id="rId3"/>
  </p:sldMasterIdLst>
  <p:notesMasterIdLst>
    <p:notesMasterId r:id="rId18"/>
  </p:notesMasterIdLst>
  <p:handoutMasterIdLst>
    <p:handoutMasterId r:id="rId19"/>
  </p:handoutMasterIdLst>
  <p:sldIdLst>
    <p:sldId id="439" r:id="rId4"/>
    <p:sldId id="448" r:id="rId5"/>
    <p:sldId id="456" r:id="rId6"/>
    <p:sldId id="449" r:id="rId7"/>
    <p:sldId id="450" r:id="rId8"/>
    <p:sldId id="346" r:id="rId9"/>
    <p:sldId id="453" r:id="rId10"/>
    <p:sldId id="454" r:id="rId11"/>
    <p:sldId id="455" r:id="rId12"/>
    <p:sldId id="446" r:id="rId13"/>
    <p:sldId id="451" r:id="rId14"/>
    <p:sldId id="459" r:id="rId15"/>
    <p:sldId id="458" r:id="rId16"/>
    <p:sldId id="452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CC0000"/>
    <a:srgbClr val="FFFF00"/>
    <a:srgbClr val="FFFF99"/>
    <a:srgbClr val="993300"/>
    <a:srgbClr val="FFFFFF"/>
    <a:srgbClr val="FFFF66"/>
    <a:srgbClr val="260300"/>
    <a:srgbClr val="4F0701"/>
    <a:srgbClr val="1A04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029" autoAdjust="0"/>
    <p:restoredTop sz="93548" autoAdjust="0"/>
  </p:normalViewPr>
  <p:slideViewPr>
    <p:cSldViewPr>
      <p:cViewPr>
        <p:scale>
          <a:sx n="70" d="100"/>
          <a:sy n="70" d="100"/>
        </p:scale>
        <p:origin x="-157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DEB1341-C8FE-4B8A-8449-F406F9065617}" type="datetimeFigureOut">
              <a:rPr lang="id-ID"/>
              <a:pPr>
                <a:defRPr/>
              </a:pPr>
              <a:t>09/02/2013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B3C0E1C-7098-4795-96D2-8335A26B34B4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5C71B3C-6398-4BAB-8632-097B048D19F6}" type="datetimeFigureOut">
              <a:rPr lang="en-US"/>
              <a:pPr>
                <a:defRPr/>
              </a:pPr>
              <a:t>2/9/2013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5F1410E-6BFA-4F0A-A421-9231AC80FB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548B47F-82EA-48B7-8D8F-CA6EF8B71E96}" type="slidenum">
              <a:rPr lang="id-ID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id-ID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548B47F-82EA-48B7-8D8F-CA6EF8B71E96}" type="slidenum">
              <a:rPr lang="id-ID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id-ID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548B47F-82EA-48B7-8D8F-CA6EF8B71E96}" type="slidenum">
              <a:rPr lang="id-ID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id-ID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548B47F-82EA-48B7-8D8F-CA6EF8B71E96}" type="slidenum">
              <a:rPr lang="id-ID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id-ID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548B47F-82EA-48B7-8D8F-CA6EF8B71E96}" type="slidenum">
              <a:rPr lang="id-ID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id-ID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548B47F-82EA-48B7-8D8F-CA6EF8B71E96}" type="slidenum">
              <a:rPr lang="id-ID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id-ID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548B47F-82EA-48B7-8D8F-CA6EF8B71E96}" type="slidenum">
              <a:rPr lang="id-ID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id-ID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irelight title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36718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219200"/>
            <a:ext cx="6400800" cy="1600200"/>
          </a:xfrm>
        </p:spPr>
        <p:txBody>
          <a:bodyPr/>
          <a:lstStyle>
            <a:lvl1pPr algn="l">
              <a:defRPr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2971800"/>
            <a:ext cx="5715000" cy="1295400"/>
          </a:xfrm>
        </p:spPr>
        <p:txBody>
          <a:bodyPr/>
          <a:lstStyle>
            <a:lvl1pPr marL="0" indent="0" algn="l">
              <a:buNone/>
              <a:defRPr sz="180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5943600"/>
            <a:ext cx="2133600" cy="2286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096B2B89-BB09-4E49-A137-7C73774A2746}" type="datetimeFigureOut">
              <a:rPr lang="en-US"/>
              <a:pPr>
                <a:defRPr/>
              </a:pPr>
              <a:t>2/9/2013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" y="5715000"/>
            <a:ext cx="26670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6248400"/>
            <a:ext cx="533400" cy="2286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E076AA6F-515A-445A-B59D-A3153B8E3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4209" y="2057400"/>
            <a:ext cx="5678424" cy="3886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23C29-C619-4293-B9CB-265E46066F0B}" type="datetimeFigureOut">
              <a:rPr lang="en-US"/>
              <a:pPr>
                <a:defRPr/>
              </a:pPr>
              <a:t>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A2DAB-7600-4006-8425-423759A2DB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533400"/>
            <a:ext cx="1752600" cy="43433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533401"/>
            <a:ext cx="5029200" cy="5422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9115F-07BE-4D91-944D-7966A2F8BAAA}" type="datetimeFigureOut">
              <a:rPr lang="en-US"/>
              <a:pPr>
                <a:defRPr/>
              </a:pPr>
              <a:t>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C3BE4-3EAD-4558-B3FF-D340F4360F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4D02976-0AC8-4B81-A274-41A3A93F254F}" type="datetimeFigureOut">
              <a:rPr lang="id-ID"/>
              <a:pPr>
                <a:defRPr/>
              </a:pPr>
              <a:t>09/02/2013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20476AB-30EB-4876-A008-ED6E21292A0C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482DAB6-7063-42B5-BF51-7069F993D262}" type="datetimeFigureOut">
              <a:rPr lang="id-ID"/>
              <a:pPr>
                <a:defRPr/>
              </a:pPr>
              <a:t>09/02/2013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2BC6B65-B78D-4248-B378-4657945B034E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77D2A76-4E64-4098-9451-A234B046532C}" type="datetimeFigureOut">
              <a:rPr lang="id-ID"/>
              <a:pPr>
                <a:defRPr/>
              </a:pPr>
              <a:t>09/02/2013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99DCE99-3B46-4CB2-B02C-99993E5C02E2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5CB116D-41C7-47F3-8A11-708942E138CF}" type="datetimeFigureOut">
              <a:rPr lang="id-ID"/>
              <a:pPr>
                <a:defRPr/>
              </a:pPr>
              <a:t>09/02/2013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4995E4C-08E2-42ED-82CA-42F4B7C6958F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6BE6D4E-D5A6-43AB-8074-41E2DE81DFB6}" type="datetimeFigureOut">
              <a:rPr lang="id-ID"/>
              <a:pPr>
                <a:defRPr/>
              </a:pPr>
              <a:t>09/02/2013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B0B63D7-F36B-48E9-A0D4-05F0953B004F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E332730-9F48-4B19-900D-B6AB59E1FD6A}" type="datetimeFigureOut">
              <a:rPr lang="id-ID"/>
              <a:pPr>
                <a:defRPr/>
              </a:pPr>
              <a:t>09/02/2013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57154FD-5719-4710-9163-183276A76C6D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E37DD36-E680-4ED9-9136-BF2545D57B38}" type="datetimeFigureOut">
              <a:rPr lang="id-ID"/>
              <a:pPr>
                <a:defRPr/>
              </a:pPr>
              <a:t>09/02/2013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3D39428-3BFF-4938-97E0-C76449C1A355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D8FFD3A-5DB2-41B5-8973-5D636960D5A0}" type="datetimeFigureOut">
              <a:rPr lang="id-ID"/>
              <a:pPr>
                <a:defRPr/>
              </a:pPr>
              <a:t>09/02/2013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06FAB11-9FBB-4D7E-ADDD-E25C06F63E17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092FA-DC55-43EC-9584-8025C3196B1B}" type="datetimeFigureOut">
              <a:rPr lang="en-US"/>
              <a:pPr>
                <a:defRPr/>
              </a:pPr>
              <a:t>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29FAE-A6C6-44C7-9BBC-3DFE23344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837CD2D-5A1A-4C49-8288-AC93FE76F538}" type="datetimeFigureOut">
              <a:rPr lang="id-ID"/>
              <a:pPr>
                <a:defRPr/>
              </a:pPr>
              <a:t>09/02/2013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16CA15D-A350-4F67-9465-CF188818615F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13F5F0B-F4BF-43BB-9068-42740702EE12}" type="datetimeFigureOut">
              <a:rPr lang="id-ID"/>
              <a:pPr>
                <a:defRPr/>
              </a:pPr>
              <a:t>09/02/2013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4AA2823-67CC-414B-8243-90DF2772E566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2E91091-B4D2-4EAC-B91C-71CD8A8F1831}" type="datetimeFigureOut">
              <a:rPr lang="id-ID"/>
              <a:pPr>
                <a:defRPr/>
              </a:pPr>
              <a:t>09/02/2013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49B00FE-245F-4E18-BD2F-9CEBDFB4A46E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EDF231-AA8D-4C7A-BE20-F2A0314E2433}" type="datetimeFigureOut">
              <a:rPr lang="id-ID" smtClean="0"/>
              <a:pPr/>
              <a:t>09/02/2013</a:t>
            </a:fld>
            <a:endParaRPr lang="id-ID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6419F0-0B1E-4ECF-91E1-CF9837816AE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EDF231-AA8D-4C7A-BE20-F2A0314E2433}" type="datetimeFigureOut">
              <a:rPr lang="id-ID" smtClean="0"/>
              <a:pPr/>
              <a:t>09/02/2013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6419F0-0B1E-4ECF-91E1-CF9837816AE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EDF231-AA8D-4C7A-BE20-F2A0314E2433}" type="datetimeFigureOut">
              <a:rPr lang="id-ID" smtClean="0"/>
              <a:pPr/>
              <a:t>09/02/2013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6419F0-0B1E-4ECF-91E1-CF9837816AE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EDF231-AA8D-4C7A-BE20-F2A0314E2433}" type="datetimeFigureOut">
              <a:rPr lang="id-ID" smtClean="0"/>
              <a:pPr/>
              <a:t>09/02/2013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6419F0-0B1E-4ECF-91E1-CF9837816AE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EDF231-AA8D-4C7A-BE20-F2A0314E2433}" type="datetimeFigureOut">
              <a:rPr lang="id-ID" smtClean="0"/>
              <a:pPr/>
              <a:t>09/02/2013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6419F0-0B1E-4ECF-91E1-CF9837816AE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EDF231-AA8D-4C7A-BE20-F2A0314E2433}" type="datetimeFigureOut">
              <a:rPr lang="id-ID" smtClean="0"/>
              <a:pPr/>
              <a:t>09/02/2013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6419F0-0B1E-4ECF-91E1-CF9837816AE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EDF231-AA8D-4C7A-BE20-F2A0314E2433}" type="datetimeFigureOut">
              <a:rPr lang="id-ID" smtClean="0"/>
              <a:pPr/>
              <a:t>09/02/2013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6419F0-0B1E-4ECF-91E1-CF9837816AE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irelight section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3048000"/>
            <a:ext cx="9144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2057400"/>
            <a:ext cx="7391400" cy="1590675"/>
          </a:xfrm>
        </p:spPr>
        <p:txBody>
          <a:bodyPr/>
          <a:lstStyle>
            <a:lvl1pPr algn="ctr">
              <a:defRPr sz="44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7546" y="3810000"/>
            <a:ext cx="5388909" cy="1423987"/>
          </a:xfrm>
        </p:spPr>
        <p:txBody>
          <a:bodyPr/>
          <a:lstStyle>
            <a:lvl1pPr marL="0" indent="0" algn="ctr" defTabSz="914400" rtl="0" eaLnBrk="1" latinLnBrk="0" hangingPunct="1">
              <a:spcBef>
                <a:spcPts val="1500"/>
              </a:spcBef>
              <a:buFontTx/>
              <a:buNone/>
              <a:defRPr sz="1800" kern="120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0A8EA-6218-42F4-BC52-FC3097E78D9F}" type="datetimeFigureOut">
              <a:rPr lang="en-US"/>
              <a:pPr>
                <a:defRPr/>
              </a:pPr>
              <a:t>2/9/2013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C6B52-092B-470F-9E05-244291029F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EDF231-AA8D-4C7A-BE20-F2A0314E2433}" type="datetimeFigureOut">
              <a:rPr lang="id-ID" smtClean="0"/>
              <a:pPr/>
              <a:t>09/02/2013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6419F0-0B1E-4ECF-91E1-CF9837816AE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EDF231-AA8D-4C7A-BE20-F2A0314E2433}" type="datetimeFigureOut">
              <a:rPr lang="id-ID" smtClean="0"/>
              <a:pPr/>
              <a:t>09/02/2013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6419F0-0B1E-4ECF-91E1-CF9837816AE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EDF231-AA8D-4C7A-BE20-F2A0314E2433}" type="datetimeFigureOut">
              <a:rPr lang="id-ID" smtClean="0"/>
              <a:pPr/>
              <a:t>09/02/2013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6419F0-0B1E-4ECF-91E1-CF9837816AE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EDF231-AA8D-4C7A-BE20-F2A0314E2433}" type="datetimeFigureOut">
              <a:rPr lang="id-ID" smtClean="0"/>
              <a:pPr/>
              <a:t>09/02/2013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6419F0-0B1E-4ECF-91E1-CF9837816AE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057401"/>
            <a:ext cx="2743200" cy="38989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057401"/>
            <a:ext cx="2743200" cy="38989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4DB1E-7623-4810-AE67-6223C7A107A2}" type="datetimeFigureOut">
              <a:rPr lang="en-US"/>
              <a:pPr>
                <a:defRPr/>
              </a:pPr>
              <a:t>2/9/2013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9D0E4-89CC-4B5B-A167-2B6B040F77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1967753"/>
            <a:ext cx="2743200" cy="639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2819400"/>
            <a:ext cx="2743200" cy="31369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1967753"/>
            <a:ext cx="2743200" cy="639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2819400"/>
            <a:ext cx="2743200" cy="31369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AC24F-8751-4580-81E9-CF483F9F2E7B}" type="datetimeFigureOut">
              <a:rPr lang="en-US"/>
              <a:pPr>
                <a:defRPr/>
              </a:pPr>
              <a:t>2/9/2013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630C5-D8B8-4EC2-91D3-2365E11372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384D8-8237-415D-B9EE-E5CE807B4AF6}" type="datetimeFigureOut">
              <a:rPr lang="en-US"/>
              <a:pPr>
                <a:defRPr/>
              </a:pPr>
              <a:t>2/9/2013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6269A-D006-4654-B880-22D64861DC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350E9-27E9-463A-912B-CEA9F715775F}" type="datetimeFigureOut">
              <a:rPr lang="en-US"/>
              <a:pPr>
                <a:defRPr/>
              </a:pPr>
              <a:t>2/9/2013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2F157-998D-49DA-909C-F0D329FE2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ontent caption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025" y="438150"/>
            <a:ext cx="2743200" cy="1618488"/>
          </a:xfrm>
        </p:spPr>
        <p:txBody>
          <a:bodyPr anchor="ctr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438150"/>
            <a:ext cx="4419600" cy="511810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439" y="2514600"/>
            <a:ext cx="1985962" cy="2362200"/>
          </a:xfrm>
        </p:spPr>
        <p:txBody>
          <a:bodyPr anchor="t" anchorCtr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304F2-70B4-46AF-AF64-C778C0154715}" type="datetimeFigureOut">
              <a:rPr lang="en-US"/>
              <a:pPr>
                <a:defRPr/>
              </a:pPr>
              <a:t>2/9/2013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C6A25-4F1B-4354-8B3A-4E0962874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ontent caption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025" y="438150"/>
            <a:ext cx="2743200" cy="1619250"/>
          </a:xfr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75050" y="685800"/>
            <a:ext cx="5264150" cy="4648200"/>
          </a:xfrm>
          <a:prstGeom prst="ellipse">
            <a:avLst/>
          </a:prstGeom>
          <a:ln w="127000">
            <a:solidFill>
              <a:schemeClr val="tx1">
                <a:alpha val="10000"/>
              </a:schemeClr>
            </a:solidFill>
          </a:ln>
          <a:effectLst>
            <a:innerShdw blurRad="190500">
              <a:prstClr val="black">
                <a:alpha val="75000"/>
              </a:prstClr>
            </a:innerShdw>
          </a:effectLst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2104" y="2514600"/>
            <a:ext cx="1984248" cy="2359152"/>
          </a:xfrm>
        </p:spPr>
        <p:txBody>
          <a:bodyPr anchor="t" anchorCtr="0"/>
          <a:lstStyle>
            <a:lvl1pPr marL="0" indent="0">
              <a:buNone/>
              <a:defRPr sz="1400" kern="1200">
                <a:gradFill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F446A-5285-47B5-95F1-6BD40F18D95C}" type="datetimeFigureOut">
              <a:rPr lang="en-US"/>
              <a:pPr>
                <a:defRPr/>
              </a:pPr>
              <a:t>2/9/2013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26F08-63EA-48F5-8C58-A9C28742E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Firelight content.png"/>
          <p:cNvPicPr>
            <a:picLocks noChangeAspect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1963" y="274638"/>
            <a:ext cx="5680075" cy="147796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057400"/>
            <a:ext cx="50292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0" y="6477000"/>
            <a:ext cx="2133600" cy="228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None/>
              <a:defRPr sz="100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j-ea"/>
                <a:cs typeface="+mj-cs"/>
              </a:defRPr>
            </a:lvl1pPr>
          </a:lstStyle>
          <a:p>
            <a:pPr>
              <a:defRPr/>
            </a:pPr>
            <a:fld id="{97B8DF11-B3B9-4737-AEE2-54932ECD8ADD}" type="datetimeFigureOut">
              <a:rPr lang="en-US"/>
              <a:pPr>
                <a:defRPr/>
              </a:pPr>
              <a:t>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77000"/>
            <a:ext cx="2895600" cy="228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None/>
              <a:defRPr sz="100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248400"/>
            <a:ext cx="533400" cy="228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None/>
              <a:defRPr sz="110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j-ea"/>
                <a:cs typeface="+mj-cs"/>
              </a:defRPr>
            </a:lvl1pPr>
          </a:lstStyle>
          <a:p>
            <a:pPr>
              <a:defRPr/>
            </a:pPr>
            <a:fld id="{0A2C30EE-F509-4104-B1B2-DF33BAB98F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439" r:id="rId1"/>
    <p:sldLayoutId id="2147484432" r:id="rId2"/>
    <p:sldLayoutId id="2147484440" r:id="rId3"/>
    <p:sldLayoutId id="2147484433" r:id="rId4"/>
    <p:sldLayoutId id="2147484434" r:id="rId5"/>
    <p:sldLayoutId id="2147484435" r:id="rId6"/>
    <p:sldLayoutId id="2147484436" r:id="rId7"/>
    <p:sldLayoutId id="2147484441" r:id="rId8"/>
    <p:sldLayoutId id="2147484442" r:id="rId9"/>
    <p:sldLayoutId id="2147484437" r:id="rId10"/>
    <p:sldLayoutId id="214748443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gradFill flip="none" rotWithShape="1"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  <a:tileRect/>
          </a:gra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9pPr>
    </p:titleStyle>
    <p:bodyStyle>
      <a:lvl1pPr marL="342900" indent="-342900" algn="l" rtl="0" eaLnBrk="0" fontAlgn="base" hangingPunct="0">
        <a:spcBef>
          <a:spcPts val="1500"/>
        </a:spcBef>
        <a:spcAft>
          <a:spcPct val="0"/>
        </a:spcAft>
        <a:buBlip>
          <a:blip r:embed="rId14"/>
        </a:buBlip>
        <a:defRPr sz="20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1500"/>
        </a:spcBef>
        <a:spcAft>
          <a:spcPct val="0"/>
        </a:spcAft>
        <a:buBlip>
          <a:blip r:embed="rId15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1500"/>
        </a:spcBef>
        <a:spcAft>
          <a:spcPct val="0"/>
        </a:spcAft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ts val="1500"/>
        </a:spcBef>
        <a:spcAft>
          <a:spcPct val="0"/>
        </a:spcAft>
        <a:buBlip>
          <a:blip r:embed="rId15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ts val="1500"/>
        </a:spcBef>
        <a:spcAft>
          <a:spcPct val="0"/>
        </a:spcAft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id-ID" smtClean="0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71CFE398-D667-4902-9E2E-CAAF19D6AFDA}" type="datetimeFigureOut">
              <a:rPr lang="id-ID"/>
              <a:pPr>
                <a:defRPr/>
              </a:pPr>
              <a:t>09/02/2013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CDCB03DC-3B21-4CBA-B410-6C1968D15DDC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76" r:id="rId1"/>
    <p:sldLayoutId id="2147484477" r:id="rId2"/>
    <p:sldLayoutId id="2147484478" r:id="rId3"/>
    <p:sldLayoutId id="2147484479" r:id="rId4"/>
    <p:sldLayoutId id="2147484480" r:id="rId5"/>
    <p:sldLayoutId id="2147484481" r:id="rId6"/>
    <p:sldLayoutId id="2147484482" r:id="rId7"/>
    <p:sldLayoutId id="2147484483" r:id="rId8"/>
    <p:sldLayoutId id="2147484484" r:id="rId9"/>
    <p:sldLayoutId id="2147484485" r:id="rId10"/>
    <p:sldLayoutId id="214748448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CEDF231-AA8D-4C7A-BE20-F2A0314E2433}" type="datetimeFigureOut">
              <a:rPr lang="id-ID" smtClean="0"/>
              <a:pPr/>
              <a:t>09/02/2013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A6419F0-0B1E-4ECF-91E1-CF9837816AE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88" r:id="rId1"/>
    <p:sldLayoutId id="2147484489" r:id="rId2"/>
    <p:sldLayoutId id="2147484490" r:id="rId3"/>
    <p:sldLayoutId id="2147484491" r:id="rId4"/>
    <p:sldLayoutId id="2147484492" r:id="rId5"/>
    <p:sldLayoutId id="2147484493" r:id="rId6"/>
    <p:sldLayoutId id="2147484494" r:id="rId7"/>
    <p:sldLayoutId id="2147484495" r:id="rId8"/>
    <p:sldLayoutId id="2147484496" r:id="rId9"/>
    <p:sldLayoutId id="2147484497" r:id="rId10"/>
    <p:sldLayoutId id="214748449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audio" Target="file:///D:\data%20residen%20info\Lagu2%20utk%20Control%20Room\Forever%20Now\01%20-%20Forever%20Now.mp3" TargetMode="Externa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hyperlink" Target="http://ms.wikipedia.org/wiki/Pinyin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6" Type="http://schemas.openxmlformats.org/officeDocument/2006/relationships/hyperlink" Target="http://ms.wikipedia.org/wiki/Tulisan_Cina_Ringkas" TargetMode="External"/><Relationship Id="rId5" Type="http://schemas.openxmlformats.org/officeDocument/2006/relationships/hyperlink" Target="http://ms.wikipedia.org/wiki/Tulisan_Cina_Tradisional" TargetMode="Externa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ms.wikipedia.org/wiki/Bahasa_Hokkien" TargetMode="External"/><Relationship Id="rId3" Type="http://schemas.openxmlformats.org/officeDocument/2006/relationships/image" Target="../media/image10.jpeg"/><Relationship Id="rId7" Type="http://schemas.openxmlformats.org/officeDocument/2006/relationships/hyperlink" Target="http://ms.wikipedia.org/wiki/Perumian_Yal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6" Type="http://schemas.openxmlformats.org/officeDocument/2006/relationships/hyperlink" Target="http://ms.wikipedia.org/wiki/Pinyin" TargetMode="External"/><Relationship Id="rId5" Type="http://schemas.openxmlformats.org/officeDocument/2006/relationships/hyperlink" Target="http://ms.wikipedia.org/wiki/Tulisan_Cina_Ringkas" TargetMode="External"/><Relationship Id="rId10" Type="http://schemas.openxmlformats.org/officeDocument/2006/relationships/hyperlink" Target="http://ms.wikipedia.org/wiki/Tahun_Baru" TargetMode="External"/><Relationship Id="rId4" Type="http://schemas.openxmlformats.org/officeDocument/2006/relationships/hyperlink" Target="http://ms.wikipedia.org/wiki/Tulisan_Cina_Tradisional" TargetMode="External"/><Relationship Id="rId9" Type="http://schemas.openxmlformats.org/officeDocument/2006/relationships/hyperlink" Target="http://ms.wikipedia.org/wiki/Pe%CC%8Dh-%C5%8De-j%C4%AB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ms.wikipedia.org/wiki/Bahasa_Hokkien" TargetMode="External"/><Relationship Id="rId3" Type="http://schemas.openxmlformats.org/officeDocument/2006/relationships/image" Target="../media/image10.jpeg"/><Relationship Id="rId7" Type="http://schemas.openxmlformats.org/officeDocument/2006/relationships/hyperlink" Target="http://ms.wikipedia.org/wiki/Perumian_Yal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6" Type="http://schemas.openxmlformats.org/officeDocument/2006/relationships/hyperlink" Target="http://ms.wikipedia.org/wiki/Pinyin" TargetMode="External"/><Relationship Id="rId5" Type="http://schemas.openxmlformats.org/officeDocument/2006/relationships/hyperlink" Target="http://ms.wikipedia.org/wiki/Tulisan_Cina_Ringkas" TargetMode="External"/><Relationship Id="rId10" Type="http://schemas.openxmlformats.org/officeDocument/2006/relationships/hyperlink" Target="http://ms.wikipedia.org/wiki/Bahasa_Hakka" TargetMode="External"/><Relationship Id="rId4" Type="http://schemas.openxmlformats.org/officeDocument/2006/relationships/hyperlink" Target="http://ms.wikipedia.org/wiki/Tulisan_Cina_Tradisional" TargetMode="External"/><Relationship Id="rId9" Type="http://schemas.openxmlformats.org/officeDocument/2006/relationships/hyperlink" Target="http://ms.wikipedia.org/wiki/Pe%CC%8Dh-%C5%8De-j%C4%AB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7.xml"/><Relationship Id="rId1" Type="http://schemas.openxmlformats.org/officeDocument/2006/relationships/audio" Target="file:///D:\data%20residen%20info\Lagu2%20utk%20Control%20Room\Millennium%20Edition\08%20-%20(Flying%20On%20The)%20Wings%20Of%20Love.mp3" TargetMode="External"/><Relationship Id="rId5" Type="http://schemas.openxmlformats.org/officeDocument/2006/relationships/image" Target="../media/image10.jpe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60300"/>
            </a:gs>
            <a:gs pos="45000">
              <a:srgbClr val="FF7A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 rot="10800000">
            <a:off x="609600" y="128175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12" descr="http://cdn.hdwallpaperspics.com/uploads/2012/12/Chinese-New-Year-2013-Background-Desig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39110" y="0"/>
            <a:ext cx="9459310" cy="6858000"/>
          </a:xfrm>
          <a:prstGeom prst="rect">
            <a:avLst/>
          </a:prstGeom>
          <a:noFill/>
        </p:spPr>
      </p:pic>
      <p:pic>
        <p:nvPicPr>
          <p:cNvPr id="20482" name="Picture 2" descr="http://t2.gstatic.com/images?q=tbn:ANd9GcQI0u5eu6w4IzZf4RuM1kgLvzrgZC4bBFjSta8B8g22WgfZzMMK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79696" y="89848"/>
            <a:ext cx="2528248" cy="2528248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isometricOffAxis2Left"/>
            <a:lightRig rig="threePt" dir="t"/>
          </a:scene3d>
          <a:sp3d>
            <a:bevelT w="139700" h="139700" prst="divot"/>
          </a:sp3d>
        </p:spPr>
      </p:pic>
      <p:sp>
        <p:nvSpPr>
          <p:cNvPr id="10" name="TextBox 9"/>
          <p:cNvSpPr txBox="1"/>
          <p:nvPr/>
        </p:nvSpPr>
        <p:spPr>
          <a:xfrm>
            <a:off x="142844" y="2286000"/>
            <a:ext cx="862015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 smtClean="0"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</a:endParaRPr>
          </a:p>
          <a:p>
            <a:r>
              <a:rPr lang="en-US" sz="2800" b="1" dirty="0" err="1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Kepada</a:t>
            </a:r>
            <a:r>
              <a:rPr lang="en-US" sz="28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Seluruh</a:t>
            </a:r>
            <a:r>
              <a:rPr lang="en-US" sz="28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Resident,</a:t>
            </a:r>
          </a:p>
          <a:p>
            <a:endParaRPr lang="en-US" sz="1200" b="1" dirty="0" smtClean="0">
              <a:solidFill>
                <a:schemeClr val="accent3">
                  <a:lumMod val="20000"/>
                  <a:lumOff val="8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</a:endParaRPr>
          </a:p>
          <a:p>
            <a:r>
              <a:rPr lang="en-US" sz="24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Management Condominium </a:t>
            </a:r>
            <a:r>
              <a:rPr lang="en-US" sz="2400" b="1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berharap</a:t>
            </a:r>
            <a:r>
              <a:rPr lang="en-US" sz="24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agar </a:t>
            </a:r>
            <a:r>
              <a:rPr lang="en-US" sz="2400" b="1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Kekayaan</a:t>
            </a:r>
            <a:r>
              <a:rPr lang="en-US" sz="24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b="1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dan</a:t>
            </a:r>
            <a:r>
              <a:rPr lang="en-US" sz="24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b="1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kebahagiaan</a:t>
            </a:r>
            <a:r>
              <a:rPr lang="en-US" sz="24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b="1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akan</a:t>
            </a:r>
            <a:r>
              <a:rPr lang="en-US" sz="24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b="1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selalu</a:t>
            </a:r>
            <a:r>
              <a:rPr lang="en-US" sz="24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b="1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menjadi</a:t>
            </a:r>
            <a:r>
              <a:rPr lang="en-US" sz="24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b="1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bagian</a:t>
            </a:r>
            <a:r>
              <a:rPr lang="en-US" sz="24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b="1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dari</a:t>
            </a:r>
            <a:r>
              <a:rPr lang="en-US" sz="24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b="1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kehidupan</a:t>
            </a:r>
            <a:r>
              <a:rPr lang="en-US" sz="24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b="1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keluarga</a:t>
            </a:r>
            <a:r>
              <a:rPr lang="en-US" sz="24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b="1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Anda</a:t>
            </a:r>
            <a:r>
              <a:rPr lang="en-US" sz="24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b="1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ditahun</a:t>
            </a:r>
            <a:r>
              <a:rPr lang="en-US" sz="24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b="1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Ular</a:t>
            </a:r>
            <a:r>
              <a:rPr lang="en-US" sz="24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Air  2564 </a:t>
            </a:r>
            <a:r>
              <a:rPr lang="en-US" sz="2400" b="1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ini</a:t>
            </a:r>
            <a:endParaRPr lang="en-US" sz="2400" b="1" dirty="0" smtClean="0"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</a:endParaRPr>
          </a:p>
          <a:p>
            <a:endParaRPr lang="en-US" sz="2400" b="1" dirty="0" smtClean="0"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</a:endParaRPr>
          </a:p>
          <a:p>
            <a:r>
              <a:rPr lang="en-US" sz="2800" b="1" dirty="0" smtClean="0">
                <a:solidFill>
                  <a:srgbClr val="FFFF00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Berlin Sans FB Demi" pitchFamily="34" charset="0"/>
              </a:rPr>
              <a:t>Dear All Residents,</a:t>
            </a:r>
          </a:p>
          <a:p>
            <a:endParaRPr lang="en-US" sz="1200" b="1" dirty="0" smtClean="0">
              <a:solidFill>
                <a:srgbClr val="FFFF00"/>
              </a:solidFill>
              <a:effectLst>
                <a:glow rad="228600">
                  <a:schemeClr val="bg1">
                    <a:alpha val="40000"/>
                  </a:scheme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Berlin Sans FB Demi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Berlin Sans FB Demi" pitchFamily="34" charset="0"/>
              </a:rPr>
              <a:t>The Condominium Management</a:t>
            </a:r>
            <a:r>
              <a:rPr lang="en-US" sz="2400" b="1" dirty="0" smtClean="0">
                <a:solidFill>
                  <a:srgbClr val="FFFF00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Berlin Sans FB Demi" pitchFamily="34" charset="0"/>
              </a:rPr>
              <a:t> Wishing you  that</a:t>
            </a:r>
          </a:p>
          <a:p>
            <a:r>
              <a:rPr lang="en-US" sz="2400" b="1" dirty="0" smtClean="0">
                <a:solidFill>
                  <a:srgbClr val="FFFF00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Berlin Sans FB Demi" pitchFamily="34" charset="0"/>
              </a:rPr>
              <a:t>The Prosperity and the Happiness will always be apart of the Life of your FAMILY in the year of WATER SNAKE 2564</a:t>
            </a:r>
          </a:p>
        </p:txBody>
      </p:sp>
      <p:sp>
        <p:nvSpPr>
          <p:cNvPr id="13" name="TextBox 12"/>
          <p:cNvSpPr txBox="1"/>
          <p:nvPr/>
        </p:nvSpPr>
        <p:spPr>
          <a:xfrm rot="21217854">
            <a:off x="956604" y="787348"/>
            <a:ext cx="7239000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HeroicExtremeLeftFacing"/>
              <a:lightRig rig="threePt" dir="t"/>
            </a:scene3d>
            <a:sp3d extrusionH="57150">
              <a:bevelT w="38100" h="38100" prst="angle"/>
            </a:sp3d>
          </a:bodyPr>
          <a:lstStyle/>
          <a:p>
            <a:r>
              <a:rPr lang="en-US" sz="6000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reflection blurRad="6350" stA="60000" endA="900" endPos="58000" dir="5400000" sy="-100000" algn="bl" rotWithShape="0"/>
                </a:effectLst>
                <a:latin typeface="Rockwell Extra Bold" pitchFamily="18" charset="0"/>
                <a:cs typeface="FrankRuehl" pitchFamily="34" charset="-79"/>
              </a:rPr>
              <a:t>GONG XI FA CAI</a:t>
            </a:r>
            <a:endParaRPr lang="en-US" sz="6000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reflection blurRad="6350" stA="60000" endA="900" endPos="58000" dir="5400000" sy="-100000" algn="bl" rotWithShape="0"/>
              </a:effectLst>
              <a:latin typeface="Rockwell Extra Bold" pitchFamily="18" charset="0"/>
              <a:cs typeface="FrankRuehl" pitchFamily="34" charset="-79"/>
            </a:endParaRPr>
          </a:p>
        </p:txBody>
      </p:sp>
    </p:spTree>
  </p:cSld>
  <p:clrMapOvr>
    <a:masterClrMapping/>
  </p:clrMapOvr>
  <p:transition spd="slow" advClick="0" advTm="40000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209800" y="1143000"/>
            <a:ext cx="6499225" cy="1524000"/>
          </a:xfrm>
        </p:spPr>
        <p:txBody>
          <a:bodyPr rtlCol="0" anchor="t"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3200" u="sng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KENDALA DI MASA SOSIALISASI PARKING-CARD</a:t>
            </a:r>
            <a:br>
              <a:rPr lang="en-US" sz="3200" u="sng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</a:br>
            <a:r>
              <a:rPr lang="en-US" sz="2000" u="sng" dirty="0" err="1" smtClean="0">
                <a:solidFill>
                  <a:srgbClr val="FFFF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Telah</a:t>
            </a:r>
            <a:r>
              <a:rPr lang="en-US" sz="2000" u="sng" dirty="0" smtClean="0">
                <a:solidFill>
                  <a:srgbClr val="FFFF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disosialisasikan</a:t>
            </a:r>
            <a:r>
              <a:rPr lang="en-US" sz="2000" u="sng" dirty="0" smtClean="0">
                <a:solidFill>
                  <a:srgbClr val="FFFF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sejak</a:t>
            </a:r>
            <a:r>
              <a:rPr lang="en-US" sz="2000" u="sng" dirty="0" smtClean="0">
                <a:solidFill>
                  <a:srgbClr val="FFFF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Januari</a:t>
            </a:r>
            <a:r>
              <a:rPr lang="en-US" sz="2000" u="sng" dirty="0" smtClean="0">
                <a:solidFill>
                  <a:srgbClr val="FFFF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2012</a:t>
            </a:r>
            <a:r>
              <a:rPr lang="en-US" sz="3200" u="sng" dirty="0" smtClean="0">
                <a:solidFill>
                  <a:srgbClr val="FFFF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Berlin Sans FB" pitchFamily="34" charset="0"/>
              </a:rPr>
              <a:t/>
            </a:r>
            <a:br>
              <a:rPr lang="en-US" sz="3200" u="sng" dirty="0" smtClean="0">
                <a:solidFill>
                  <a:srgbClr val="FFFF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Berlin Sans FB" pitchFamily="34" charset="0"/>
              </a:rPr>
            </a:br>
            <a:r>
              <a:rPr lang="en-US" sz="800" dirty="0" smtClean="0">
                <a:latin typeface="Berlin Sans FB" pitchFamily="34" charset="0"/>
              </a:rPr>
              <a:t> </a:t>
            </a:r>
            <a:br>
              <a:rPr lang="en-US" sz="800" dirty="0" smtClean="0">
                <a:latin typeface="Berlin Sans FB" pitchFamily="34" charset="0"/>
              </a:rPr>
            </a:br>
            <a:endParaRPr lang="id-ID" sz="2400" dirty="0">
              <a:solidFill>
                <a:schemeClr val="tx2">
                  <a:lumMod val="60000"/>
                  <a:lumOff val="40000"/>
                </a:schemeClr>
              </a:solidFill>
              <a:latin typeface="Berlin Sans FB" pitchFamily="34" charset="0"/>
            </a:endParaRPr>
          </a:p>
        </p:txBody>
      </p:sp>
      <p:sp>
        <p:nvSpPr>
          <p:cNvPr id="8" name="Round Diagonal Corner Rectangle 7"/>
          <p:cNvSpPr/>
          <p:nvPr/>
        </p:nvSpPr>
        <p:spPr>
          <a:xfrm>
            <a:off x="142875" y="71438"/>
            <a:ext cx="8786813" cy="1000125"/>
          </a:xfrm>
          <a:prstGeom prst="round2DiagRect">
            <a:avLst/>
          </a:prstGeom>
          <a:gradFill flip="none" rotWithShape="1">
            <a:gsLst>
              <a:gs pos="18000">
                <a:srgbClr val="800000">
                  <a:alpha val="73000"/>
                </a:srgbClr>
              </a:gs>
              <a:gs pos="18000">
                <a:srgbClr val="800000">
                  <a:alpha val="73000"/>
                </a:srgbClr>
              </a:gs>
              <a:gs pos="18000">
                <a:srgbClr val="FFFF00"/>
              </a:gs>
              <a:gs pos="70000">
                <a:srgbClr val="FF0300"/>
              </a:gs>
              <a:gs pos="100000">
                <a:srgbClr val="4D0808"/>
              </a:gs>
            </a:gsLst>
            <a:lin ang="13500000" scaled="1"/>
            <a:tileRect/>
          </a:gradFill>
          <a:ln>
            <a:solidFill>
              <a:srgbClr val="FFC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prstClr val="white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40970" y="71414"/>
            <a:ext cx="7960546" cy="1000132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88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lonna MT" pitchFamily="82" charset="0"/>
              </a:rPr>
              <a:t>R</a:t>
            </a:r>
            <a:r>
              <a:rPr lang="en-US" sz="60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lonna MT" pitchFamily="82" charset="0"/>
              </a:rPr>
              <a:t>ESIDENT - </a:t>
            </a:r>
            <a:r>
              <a:rPr lang="en-US" sz="88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lonna MT" pitchFamily="82" charset="0"/>
              </a:rPr>
              <a:t>I</a:t>
            </a:r>
            <a:r>
              <a:rPr lang="en-US" sz="60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lonna MT" pitchFamily="82" charset="0"/>
              </a:rPr>
              <a:t>NFO</a:t>
            </a:r>
            <a:endParaRPr lang="id-ID" sz="6000" u="sng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lonna MT" pitchFamily="82" charset="0"/>
            </a:endParaRPr>
          </a:p>
        </p:txBody>
      </p:sp>
      <p:pic>
        <p:nvPicPr>
          <p:cNvPr id="12" name="Picture 11" descr="http://t0.gstatic.com/images?q=tbn:ANd9GcRvIftfwjn8v8QO-NlUKV4NgcUR7Zt_MeD2TLh4odNgBoDjgfHsQQ"/>
          <p:cNvPicPr>
            <a:picLocks noChangeAspect="1" noChangeArrowheads="1"/>
          </p:cNvPicPr>
          <p:nvPr/>
        </p:nvPicPr>
        <p:blipFill>
          <a:blip r:embed="rId3"/>
          <a:srcRect r="48181" b="46597"/>
          <a:stretch>
            <a:fillRect/>
          </a:stretch>
        </p:blipFill>
        <p:spPr bwMode="auto">
          <a:xfrm>
            <a:off x="-73928" y="1039504"/>
            <a:ext cx="2332632" cy="1722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12" descr="http://t0.gstatic.com/images?q=tbn:ANd9GcRvIftfwjn8v8QO-NlUKV4NgcUR7Zt_MeD2TLh4odNgBoDjgfHsQQ"/>
          <p:cNvPicPr>
            <a:picLocks noChangeAspect="1" noChangeArrowheads="1"/>
          </p:cNvPicPr>
          <p:nvPr/>
        </p:nvPicPr>
        <p:blipFill>
          <a:blip r:embed="rId3"/>
          <a:srcRect r="48181" b="46597"/>
          <a:stretch>
            <a:fillRect/>
          </a:stretch>
        </p:blipFill>
        <p:spPr bwMode="auto">
          <a:xfrm>
            <a:off x="6860272" y="4495800"/>
            <a:ext cx="2332632" cy="1722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TextBox 10"/>
          <p:cNvSpPr txBox="1"/>
          <p:nvPr/>
        </p:nvSpPr>
        <p:spPr>
          <a:xfrm>
            <a:off x="457200" y="2788146"/>
            <a:ext cx="82296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Adapun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beberapa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Alasan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/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Penyimpangan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 </a:t>
            </a:r>
          </a:p>
          <a:p>
            <a:pPr algn="r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yang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terjadi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selama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bulan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Januari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 2013 yang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berkaitan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dengan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ketentuan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baru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tentang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 Parking-Card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adalah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sebagai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berikut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:</a:t>
            </a:r>
          </a:p>
          <a:p>
            <a:pPr algn="r"/>
            <a:endParaRPr lang="en-US" sz="1200" dirty="0" smtClean="0">
              <a:solidFill>
                <a:srgbClr val="FF0000"/>
              </a:solidFill>
              <a:latin typeface="Berlin Sans FB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Belum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mengambil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Parking-Card 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dari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Tenant Relations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Parking-Card 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belum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diserahkan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Majikan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kepada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driver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Lupa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bawa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Parking-Card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Parking-Card 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ketinggalan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di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Unit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Parking-Card 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di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bawa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Orangtua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/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Istri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/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Suami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/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Anak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</a:p>
        </p:txBody>
      </p:sp>
    </p:spTree>
  </p:cSld>
  <p:clrMapOvr>
    <a:masterClrMapping/>
  </p:clrMapOvr>
  <p:transition advClick="0" advTm="50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8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42875" y="71414"/>
            <a:ext cx="8786813" cy="1000149"/>
            <a:chOff x="142875" y="71414"/>
            <a:chExt cx="8786813" cy="1000149"/>
          </a:xfrm>
        </p:grpSpPr>
        <p:sp>
          <p:nvSpPr>
            <p:cNvPr id="8" name="Round Diagonal Corner Rectangle 7"/>
            <p:cNvSpPr/>
            <p:nvPr/>
          </p:nvSpPr>
          <p:spPr>
            <a:xfrm>
              <a:off x="142875" y="71438"/>
              <a:ext cx="8786813" cy="1000125"/>
            </a:xfrm>
            <a:prstGeom prst="round2DiagRect">
              <a:avLst/>
            </a:prstGeom>
            <a:gradFill flip="none" rotWithShape="1">
              <a:gsLst>
                <a:gs pos="18000">
                  <a:srgbClr val="800000">
                    <a:alpha val="73000"/>
                  </a:srgbClr>
                </a:gs>
                <a:gs pos="18000">
                  <a:srgbClr val="800000">
                    <a:alpha val="73000"/>
                  </a:srgbClr>
                </a:gs>
                <a:gs pos="18000">
                  <a:srgbClr val="FFFF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13500000" scaled="1"/>
              <a:tileRect/>
            </a:gradFill>
            <a:ln>
              <a:solidFill>
                <a:srgbClr val="FFC000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solidFill>
                  <a:prstClr val="white"/>
                </a:solidFill>
              </a:endParaRPr>
            </a:p>
          </p:txBody>
        </p:sp>
        <p:sp>
          <p:nvSpPr>
            <p:cNvPr id="9" name="Title 1"/>
            <p:cNvSpPr txBox="1">
              <a:spLocks/>
            </p:cNvSpPr>
            <p:nvPr/>
          </p:nvSpPr>
          <p:spPr>
            <a:xfrm>
              <a:off x="440970" y="71414"/>
              <a:ext cx="7960546" cy="1000132"/>
            </a:xfrm>
            <a:prstGeom prst="rect">
              <a:avLst/>
            </a:prstGeom>
          </p:spPr>
          <p:txBody>
            <a:bodyPr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en-US" sz="8800" u="sng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olonna MT" pitchFamily="82" charset="0"/>
                </a:rPr>
                <a:t>R</a:t>
              </a:r>
              <a:r>
                <a:rPr lang="en-US" sz="6000" u="sng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olonna MT" pitchFamily="82" charset="0"/>
                </a:rPr>
                <a:t>ESIDENT - </a:t>
              </a:r>
              <a:r>
                <a:rPr lang="en-US" sz="8800" u="sng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olonna MT" pitchFamily="82" charset="0"/>
                </a:rPr>
                <a:t>I</a:t>
              </a:r>
              <a:r>
                <a:rPr lang="en-US" sz="6000" u="sng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olonna MT" pitchFamily="82" charset="0"/>
                </a:rPr>
                <a:t>NFO</a:t>
              </a:r>
              <a:endParaRPr lang="id-ID" sz="60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lonna MT" pitchFamily="82" charset="0"/>
              </a:endParaRPr>
            </a:p>
          </p:txBody>
        </p:sp>
      </p:grpSp>
      <p:pic>
        <p:nvPicPr>
          <p:cNvPr id="12" name="Picture 11" descr="http://t0.gstatic.com/images?q=tbn:ANd9GcRvIftfwjn8v8QO-NlUKV4NgcUR7Zt_MeD2TLh4odNgBoDjgfHsQQ"/>
          <p:cNvPicPr>
            <a:picLocks noChangeAspect="1" noChangeArrowheads="1"/>
          </p:cNvPicPr>
          <p:nvPr/>
        </p:nvPicPr>
        <p:blipFill>
          <a:blip r:embed="rId3"/>
          <a:srcRect r="48181" b="46597"/>
          <a:stretch>
            <a:fillRect/>
          </a:stretch>
        </p:blipFill>
        <p:spPr bwMode="auto">
          <a:xfrm>
            <a:off x="6811368" y="5135001"/>
            <a:ext cx="2332632" cy="1722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TextBox 10"/>
          <p:cNvSpPr txBox="1"/>
          <p:nvPr/>
        </p:nvSpPr>
        <p:spPr>
          <a:xfrm>
            <a:off x="457200" y="1143000"/>
            <a:ext cx="8229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1200" dirty="0" smtClean="0">
              <a:solidFill>
                <a:srgbClr val="FF0000"/>
              </a:solidFill>
              <a:latin typeface="Berlin Sans FB" pitchFamily="34" charset="0"/>
            </a:endParaRPr>
          </a:p>
          <a:p>
            <a:pPr marL="457200" indent="-457200">
              <a:buFont typeface="+mj-lt"/>
              <a:buAutoNum type="arabicPeriod" startAt="6"/>
            </a:pP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Belum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mengambil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Parking-Card 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dari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Tenant Relations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Parking-Card 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belum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diserahkan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Majikan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kepada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driver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Lupa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bawa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Parking-Card</a:t>
            </a:r>
            <a:endParaRPr lang="en-US" sz="2400" dirty="0" smtClean="0">
              <a:solidFill>
                <a:srgbClr val="808000"/>
              </a:solidFill>
              <a:latin typeface="Berlin Sans FB" pitchFamily="34" charset="0"/>
            </a:endParaRPr>
          </a:p>
          <a:p>
            <a:pPr marL="457200" indent="-457200"/>
            <a:endParaRPr lang="en-US" sz="1200" dirty="0" smtClean="0">
              <a:solidFill>
                <a:srgbClr val="808000"/>
              </a:solidFill>
              <a:latin typeface="Berlin Sans FB" pitchFamily="34" charset="0"/>
            </a:endParaRPr>
          </a:p>
          <a:p>
            <a:pPr marL="457200" indent="-457200"/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Kali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ini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seluruh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Data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Pelanggaran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telah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kami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KUMPULKAN </a:t>
            </a:r>
          </a:p>
          <a:p>
            <a:pPr marL="457200" indent="-457200"/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dan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kami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harapkan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agar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Sudi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Kiranya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Resident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Melapor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</a:p>
          <a:p>
            <a:pPr marL="457200" indent="-457200"/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kepada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Management, agar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apa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yang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menjadi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KENDALA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</a:p>
          <a:p>
            <a:pPr marL="457200" indent="-457200"/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dapat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kita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selesaikan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DENGAN BAIK,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selama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tidak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melanggar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</a:p>
          <a:p>
            <a:pPr marL="457200" indent="-457200"/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ketentuan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yang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telah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ada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.</a:t>
            </a:r>
          </a:p>
          <a:p>
            <a:pPr marL="457200" indent="-457200"/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Semua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ini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kami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lakukan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demi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untuk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KEDISIPLINAN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dan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</a:p>
          <a:p>
            <a:pPr marL="457200" indent="-457200"/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KEADILAN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bagi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seluruh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Resident.</a:t>
            </a:r>
          </a:p>
          <a:p>
            <a:pPr marL="457200" indent="-457200"/>
            <a:endParaRPr lang="en-US" sz="1200" dirty="0" smtClean="0">
              <a:solidFill>
                <a:srgbClr val="800000"/>
              </a:solidFill>
              <a:latin typeface="Berlin Sans FB" pitchFamily="34" charset="0"/>
            </a:endParaRPr>
          </a:p>
          <a:p>
            <a:pPr marL="457200" indent="-457200"/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Kami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sangat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Menghargai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kerjasama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Berlin Sans FB" pitchFamily="34" charset="0"/>
              </a:rPr>
              <a:t>Anda</a:t>
            </a:r>
            <a:r>
              <a:rPr lang="en-US" sz="2400" dirty="0" smtClean="0">
                <a:solidFill>
                  <a:srgbClr val="800000"/>
                </a:solidFill>
                <a:latin typeface="Berlin Sans FB" pitchFamily="34" charset="0"/>
              </a:rPr>
              <a:t>.</a:t>
            </a:r>
          </a:p>
          <a:p>
            <a:pPr marL="457200" indent="-457200"/>
            <a:endParaRPr lang="en-US" sz="2400" dirty="0" smtClean="0">
              <a:solidFill>
                <a:srgbClr val="800000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ransition advClick="0" advTm="50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8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/>
          <p:nvPr/>
        </p:nvGrpSpPr>
        <p:grpSpPr>
          <a:xfrm>
            <a:off x="142875" y="71414"/>
            <a:ext cx="8786813" cy="1000149"/>
            <a:chOff x="142875" y="71414"/>
            <a:chExt cx="8786813" cy="1000149"/>
          </a:xfrm>
        </p:grpSpPr>
        <p:sp>
          <p:nvSpPr>
            <p:cNvPr id="8" name="Round Diagonal Corner Rectangle 7"/>
            <p:cNvSpPr/>
            <p:nvPr/>
          </p:nvSpPr>
          <p:spPr>
            <a:xfrm>
              <a:off x="142875" y="71438"/>
              <a:ext cx="8786813" cy="1000125"/>
            </a:xfrm>
            <a:prstGeom prst="round2DiagRect">
              <a:avLst/>
            </a:prstGeom>
            <a:gradFill flip="none" rotWithShape="1">
              <a:gsLst>
                <a:gs pos="18000">
                  <a:srgbClr val="800000">
                    <a:alpha val="73000"/>
                  </a:srgbClr>
                </a:gs>
                <a:gs pos="18000">
                  <a:srgbClr val="800000">
                    <a:alpha val="73000"/>
                  </a:srgbClr>
                </a:gs>
                <a:gs pos="18000">
                  <a:srgbClr val="FFFF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13500000" scaled="1"/>
              <a:tileRect/>
            </a:gradFill>
            <a:ln>
              <a:solidFill>
                <a:srgbClr val="FFC000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solidFill>
                  <a:prstClr val="white"/>
                </a:solidFill>
              </a:endParaRPr>
            </a:p>
          </p:txBody>
        </p:sp>
        <p:sp>
          <p:nvSpPr>
            <p:cNvPr id="9" name="Title 1"/>
            <p:cNvSpPr txBox="1">
              <a:spLocks/>
            </p:cNvSpPr>
            <p:nvPr/>
          </p:nvSpPr>
          <p:spPr>
            <a:xfrm>
              <a:off x="440970" y="71414"/>
              <a:ext cx="7960546" cy="1000132"/>
            </a:xfrm>
            <a:prstGeom prst="rect">
              <a:avLst/>
            </a:prstGeom>
          </p:spPr>
          <p:txBody>
            <a:bodyPr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en-US" sz="8800" u="sng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olonna MT" pitchFamily="82" charset="0"/>
                </a:rPr>
                <a:t>R</a:t>
              </a:r>
              <a:r>
                <a:rPr lang="en-US" sz="6000" u="sng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olonna MT" pitchFamily="82" charset="0"/>
                </a:rPr>
                <a:t>ESIDENT - </a:t>
              </a:r>
              <a:r>
                <a:rPr lang="en-US" sz="8800" u="sng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olonna MT" pitchFamily="82" charset="0"/>
                </a:rPr>
                <a:t>I</a:t>
              </a:r>
              <a:r>
                <a:rPr lang="en-US" sz="6000" u="sng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olonna MT" pitchFamily="82" charset="0"/>
                </a:rPr>
                <a:t>NFO</a:t>
              </a:r>
              <a:endParaRPr lang="id-ID" sz="60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lonna MT" pitchFamily="82" charset="0"/>
              </a:endParaRPr>
            </a:p>
          </p:txBody>
        </p:sp>
      </p:grpSp>
      <p:pic>
        <p:nvPicPr>
          <p:cNvPr id="12" name="Picture 11" descr="http://t0.gstatic.com/images?q=tbn:ANd9GcRvIftfwjn8v8QO-NlUKV4NgcUR7Zt_MeD2TLh4odNgBoDjgfHsQQ"/>
          <p:cNvPicPr>
            <a:picLocks noChangeAspect="1" noChangeArrowheads="1"/>
          </p:cNvPicPr>
          <p:nvPr/>
        </p:nvPicPr>
        <p:blipFill>
          <a:blip r:embed="rId3"/>
          <a:srcRect r="48181" b="46597"/>
          <a:stretch>
            <a:fillRect/>
          </a:stretch>
        </p:blipFill>
        <p:spPr bwMode="auto">
          <a:xfrm>
            <a:off x="6811368" y="5135001"/>
            <a:ext cx="2332632" cy="1722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285492" y="1128690"/>
            <a:ext cx="8477508" cy="565311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Sehubungan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dengan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telah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di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tetapkannya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kenaikan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Tarif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Tenaga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Listrik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(TTL) 2013 </a:t>
            </a: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melalui</a:t>
            </a:r>
            <a:endParaRPr kumimoji="0" lang="en-US" sz="3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Peraturan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Menteri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No. 30 </a:t>
            </a: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tahun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2013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Maka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kenaikan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Tarif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Listrik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 Resident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juga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sudah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kita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 MULAI,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namun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akan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diperhitungkan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pada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bulan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 TAGIHAN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Februari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 2013.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Kenaikan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TAHAP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berikutnya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adalah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di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bulan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0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April, </a:t>
            </a:r>
            <a:r>
              <a:rPr kumimoji="0" lang="en-US" sz="30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Juli</a:t>
            </a:r>
            <a:r>
              <a:rPr kumimoji="0" lang="en-US" sz="30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0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30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0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Oktober</a:t>
            </a:r>
            <a:r>
              <a:rPr kumimoji="0" lang="en-US" sz="30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 2013.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200" b="1" i="0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Himbauan</a:t>
            </a:r>
            <a:r>
              <a:rPr kumimoji="0" lang="en-US" sz="2200" b="1" i="0" strike="noStrike" kern="1200" cap="none" spc="0" normalizeH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1" i="0" strike="noStrike" kern="1200" cap="none" spc="0" normalizeH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dari</a:t>
            </a:r>
            <a:r>
              <a:rPr kumimoji="0" lang="en-US" sz="2200" b="1" i="0" strike="noStrike" kern="1200" cap="none" spc="0" normalizeH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1" i="0" strike="noStrike" kern="1200" cap="none" spc="0" normalizeH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Pimpinanan</a:t>
            </a:r>
            <a:r>
              <a:rPr kumimoji="0" lang="en-US" sz="2200" b="1" i="0" strike="noStrike" kern="1200" cap="none" spc="0" normalizeH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PLN Kota Medan </a:t>
            </a:r>
            <a:r>
              <a:rPr kumimoji="0" lang="en-US" sz="2200" b="1" i="0" strike="noStrike" kern="1200" cap="none" spc="0" normalizeH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adalah</a:t>
            </a:r>
            <a:r>
              <a:rPr kumimoji="0" lang="en-US" sz="2200" b="1" i="0" strike="noStrike" kern="1200" cap="none" spc="0" normalizeH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1" i="0" strike="noStrike" kern="1200" cap="none" spc="0" normalizeH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2200" b="1" i="0" strike="noStrike" kern="1200" cap="none" spc="0" normalizeH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       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200" b="1" i="0" strike="noStrike" kern="1200" cap="none" spc="0" normalizeH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tetap</a:t>
            </a:r>
            <a:r>
              <a:rPr kumimoji="0" lang="en-US" sz="2200" b="1" i="0" strike="noStrike" kern="1200" cap="none" spc="0" normalizeH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MENGHEMAT </a:t>
            </a:r>
            <a:r>
              <a:rPr kumimoji="0" lang="en-US" sz="2200" b="1" i="0" strike="noStrike" kern="1200" cap="none" spc="0" normalizeH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Penggunaan</a:t>
            </a:r>
            <a:r>
              <a:rPr kumimoji="0" lang="en-US" sz="2200" b="1" i="0" strike="noStrike" kern="1200" cap="none" spc="0" normalizeH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1" i="0" strike="noStrike" kern="1200" cap="none" spc="0" normalizeH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Listrik</a:t>
            </a:r>
            <a:r>
              <a:rPr kumimoji="0" lang="en-US" sz="2200" b="1" i="0" strike="noStrike" kern="1200" cap="none" spc="0" normalizeH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200" b="1" i="0" strike="noStrike" kern="1200" cap="none" spc="0" normalizeH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khususnya</a:t>
            </a:r>
            <a:r>
              <a:rPr kumimoji="0" lang="en-US" sz="2200" b="1" i="0" strike="noStrike" kern="1200" cap="none" spc="0" normalizeH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                       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200" b="1" i="0" strike="noStrike" kern="1200" cap="none" spc="0" normalizeH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saat</a:t>
            </a:r>
            <a:r>
              <a:rPr kumimoji="0" lang="en-US" sz="2200" b="1" i="0" strike="noStrike" kern="1200" cap="none" spc="0" normalizeH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WAKTU BEBAN PUNCAK (18.00 – 10.00) </a:t>
            </a:r>
            <a:endParaRPr kumimoji="0" lang="en-US" sz="2200" b="1" i="0" strike="noStrike" kern="1200" cap="none" spc="0" normalizeH="0" baseline="0" noProof="0" dirty="0" smtClean="0">
              <a:ln>
                <a:noFill/>
              </a:ln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US" sz="3000" dirty="0" smtClean="0">
              <a:solidFill>
                <a:srgbClr val="FF0000"/>
              </a:solidFill>
              <a:latin typeface="+mn-lt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300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50000"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y Computer\AppData\Local\Microsoft\Windows\Temporary Internet Files\Content.Outlook\O2G1HRKU\Surat Kenaikan TT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09600" y="-2667000"/>
            <a:ext cx="9998959" cy="1112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60300"/>
            </a:gs>
            <a:gs pos="45000">
              <a:srgbClr val="FF7A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 rot="10800000">
            <a:off x="609600" y="128175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12" descr="http://cdn.hdwallpaperspics.com/uploads/2012/12/Chinese-New-Year-2013-Background-Desig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15310" y="0"/>
            <a:ext cx="9459310" cy="6858000"/>
          </a:xfrm>
          <a:prstGeom prst="rect">
            <a:avLst/>
          </a:prstGeom>
          <a:noFill/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1092" y="-12876"/>
            <a:ext cx="7848600" cy="215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r" eaLnBrk="0" hangingPunct="0">
              <a:defRPr/>
            </a:pPr>
            <a:r>
              <a:rPr lang="en-US" sz="2000" b="1" dirty="0" smtClean="0">
                <a:solidFill>
                  <a:srgbClr val="FFFFFF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en-US" sz="2000" b="1" dirty="0" err="1" smtClean="0">
                <a:solidFill>
                  <a:srgbClr val="FFFFFF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Februari</a:t>
            </a:r>
            <a:r>
              <a:rPr lang="en-US" sz="2000" b="1" dirty="0" smtClean="0">
                <a:solidFill>
                  <a:srgbClr val="FFFFFF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2013)       </a:t>
            </a:r>
            <a:r>
              <a:rPr lang="en-US" sz="8000" b="1" dirty="0" smtClean="0">
                <a:ln>
                  <a:solidFill>
                    <a:srgbClr val="FFFF99"/>
                  </a:solidFill>
                </a:ln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en-US" sz="5400" b="1" dirty="0" smtClean="0">
                <a:ln>
                  <a:solidFill>
                    <a:srgbClr val="FFFF99"/>
                  </a:solidFill>
                </a:ln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SIDE</a:t>
            </a:r>
            <a:r>
              <a:rPr lang="en-US" sz="2600" b="1" dirty="0" smtClean="0">
                <a:ln>
                  <a:solidFill>
                    <a:srgbClr val="FFFF99"/>
                  </a:solidFill>
                </a:ln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600" b="1" dirty="0">
              <a:ln>
                <a:solidFill>
                  <a:srgbClr val="FFFF99"/>
                </a:solidFill>
              </a:ln>
              <a:solidFill>
                <a:srgbClr val="FFFF00"/>
              </a:solidFill>
              <a:latin typeface="Footlight MT Light" pitchFamily="18" charset="0"/>
              <a:ea typeface="Calibri" pitchFamily="34" charset="0"/>
              <a:cs typeface="Times New Roman" pitchFamily="18" charset="0"/>
            </a:endParaRPr>
          </a:p>
          <a:p>
            <a:pPr algn="r" eaLnBrk="0" hangingPunct="0">
              <a:defRPr/>
            </a:pPr>
            <a:r>
              <a:rPr lang="en-US" sz="2800" b="1" dirty="0">
                <a:ln>
                  <a:solidFill>
                    <a:srgbClr val="FFFF99"/>
                  </a:solidFill>
                </a:ln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The Cambridge Condominium</a:t>
            </a:r>
          </a:p>
          <a:p>
            <a:pPr algn="r" eaLnBrk="0" hangingPunct="0">
              <a:defRPr/>
            </a:pPr>
            <a:r>
              <a:rPr lang="en-US" sz="2600" b="1" dirty="0"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id-ID" dirty="0">
              <a:solidFill>
                <a:srgbClr val="FFFF00"/>
              </a:solidFill>
              <a:latin typeface="Arial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rot="10800000">
            <a:off x="762000" y="121920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91152" y="1801504"/>
            <a:ext cx="82296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Corbel" pitchFamily="34" charset="0"/>
              <a:buAutoNum type="arabicPeriod"/>
            </a:pPr>
            <a:r>
              <a:rPr lang="en-US" sz="2400" b="1" dirty="0" err="1">
                <a:latin typeface="Footlight MT Light" pitchFamily="18" charset="0"/>
              </a:rPr>
              <a:t>Jika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ada</a:t>
            </a:r>
            <a:r>
              <a:rPr lang="en-US" sz="2400" b="1" dirty="0">
                <a:latin typeface="Footlight MT Light" pitchFamily="18" charset="0"/>
              </a:rPr>
              <a:t> PERUBAHAN &amp; INFORMASI TAMBAHAN, </a:t>
            </a:r>
            <a:r>
              <a:rPr lang="en-US" sz="2400" b="1" dirty="0" err="1">
                <a:latin typeface="Footlight MT Light" pitchFamily="18" charset="0"/>
              </a:rPr>
              <a:t>mengenai</a:t>
            </a:r>
            <a:r>
              <a:rPr lang="en-US" sz="4000" b="1" dirty="0"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en-US" b="1" dirty="0"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SIDE</a:t>
            </a:r>
            <a:r>
              <a:rPr lang="en-US" sz="2400" b="1" dirty="0">
                <a:latin typeface="Footlight MT Light" pitchFamily="18" charset="0"/>
              </a:rPr>
              <a:t>  </a:t>
            </a:r>
            <a:r>
              <a:rPr lang="en-US" sz="2400" b="1" dirty="0" err="1">
                <a:latin typeface="Footlight MT Light" pitchFamily="18" charset="0"/>
              </a:rPr>
              <a:t>akan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segera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kami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masukan</a:t>
            </a:r>
            <a:r>
              <a:rPr lang="en-US" sz="2400" b="1" dirty="0">
                <a:latin typeface="Footlight MT Light" pitchFamily="18" charset="0"/>
              </a:rPr>
              <a:t>.</a:t>
            </a:r>
          </a:p>
          <a:p>
            <a:pPr marL="342900" indent="-342900">
              <a:buFont typeface="Corbel" pitchFamily="34" charset="0"/>
              <a:buAutoNum type="arabicPeriod"/>
            </a:pPr>
            <a:r>
              <a:rPr lang="en-US" sz="2400" b="1" dirty="0" err="1">
                <a:latin typeface="Footlight MT Light" pitchFamily="18" charset="0"/>
              </a:rPr>
              <a:t>Seluruh</a:t>
            </a:r>
            <a:r>
              <a:rPr lang="en-US" sz="2400" b="1" dirty="0">
                <a:latin typeface="Footlight MT Light" pitchFamily="18" charset="0"/>
              </a:rPr>
              <a:t> Resident </a:t>
            </a:r>
            <a:r>
              <a:rPr lang="en-US" sz="2400" b="1" dirty="0" err="1">
                <a:latin typeface="Footlight MT Light" pitchFamily="18" charset="0"/>
              </a:rPr>
              <a:t>di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mohon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untuk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selalu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melihat</a:t>
            </a:r>
            <a:r>
              <a:rPr lang="en-US" sz="2400" b="1" dirty="0">
                <a:latin typeface="Footlight MT Light" pitchFamily="18" charset="0"/>
              </a:rPr>
              <a:t> Resident Info TV Channel </a:t>
            </a:r>
            <a:r>
              <a:rPr lang="en-US" sz="2400" b="1" dirty="0" err="1">
                <a:latin typeface="Footlight MT Light" pitchFamily="18" charset="0"/>
              </a:rPr>
              <a:t>ini</a:t>
            </a:r>
            <a:r>
              <a:rPr lang="en-US" sz="2400" b="1" dirty="0">
                <a:latin typeface="Footlight MT Light" pitchFamily="18" charset="0"/>
              </a:rPr>
              <a:t>.</a:t>
            </a:r>
          </a:p>
          <a:p>
            <a:pPr marL="342900" indent="-342900">
              <a:buFont typeface="Corbel" pitchFamily="34" charset="0"/>
              <a:buAutoNum type="arabicPeriod"/>
            </a:pPr>
            <a:r>
              <a:rPr lang="en-US" sz="2400" b="1" dirty="0" err="1">
                <a:latin typeface="Footlight MT Light" pitchFamily="18" charset="0"/>
              </a:rPr>
              <a:t>Jika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ada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Keluhan</a:t>
            </a:r>
            <a:r>
              <a:rPr lang="en-US" sz="2400" b="1" dirty="0">
                <a:latin typeface="Footlight MT Light" pitchFamily="18" charset="0"/>
              </a:rPr>
              <a:t>, </a:t>
            </a:r>
            <a:r>
              <a:rPr lang="en-US" sz="2400" b="1" dirty="0" err="1">
                <a:latin typeface="Footlight MT Light" pitchFamily="18" charset="0"/>
              </a:rPr>
              <a:t>Masukan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atau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Ide-ide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untuk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kebaikan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bersama</a:t>
            </a:r>
            <a:r>
              <a:rPr lang="en-US" sz="2400" b="1" dirty="0">
                <a:latin typeface="Footlight MT Light" pitchFamily="18" charset="0"/>
              </a:rPr>
              <a:t>, </a:t>
            </a:r>
            <a:r>
              <a:rPr lang="en-US" sz="2400" b="1" dirty="0" err="1">
                <a:latin typeface="Footlight MT Light" pitchFamily="18" charset="0"/>
              </a:rPr>
              <a:t>silahkan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menyurati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atau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menghubungi</a:t>
            </a:r>
            <a:r>
              <a:rPr lang="en-US" sz="2400" b="1" dirty="0">
                <a:latin typeface="Footlight MT Light" pitchFamily="18" charset="0"/>
              </a:rPr>
              <a:t> Tenant Relations, Assistant Manager  </a:t>
            </a:r>
            <a:r>
              <a:rPr lang="en-US" sz="2400" b="1" dirty="0" err="1">
                <a:latin typeface="Footlight MT Light" pitchFamily="18" charset="0"/>
              </a:rPr>
              <a:t>atau</a:t>
            </a:r>
            <a:r>
              <a:rPr lang="en-US" sz="2400" b="1" dirty="0">
                <a:latin typeface="Footlight MT Light" pitchFamily="18" charset="0"/>
              </a:rPr>
              <a:t> General Manager </a:t>
            </a:r>
            <a:r>
              <a:rPr lang="en-US" sz="2400" b="1" dirty="0" err="1">
                <a:latin typeface="Footlight MT Light" pitchFamily="18" charset="0"/>
              </a:rPr>
              <a:t>langsung</a:t>
            </a:r>
            <a:r>
              <a:rPr lang="en-US" sz="2400" b="1" dirty="0">
                <a:latin typeface="Footlight MT Light" pitchFamily="18" charset="0"/>
              </a:rPr>
              <a:t>. </a:t>
            </a:r>
          </a:p>
          <a:p>
            <a:pPr marL="342900" indent="-342900">
              <a:buFont typeface="Corbel" pitchFamily="34" charset="0"/>
              <a:buAutoNum type="arabicPeriod"/>
            </a:pPr>
            <a:r>
              <a:rPr lang="en-US" sz="2400" b="1" dirty="0" err="1">
                <a:latin typeface="Footlight MT Light" pitchFamily="18" charset="0"/>
              </a:rPr>
              <a:t>Jika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ada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hal</a:t>
            </a:r>
            <a:r>
              <a:rPr lang="en-US" sz="2400" b="1" dirty="0">
                <a:latin typeface="Footlight MT Light" pitchFamily="18" charset="0"/>
              </a:rPr>
              <a:t> yang </a:t>
            </a:r>
            <a:r>
              <a:rPr lang="en-US" sz="2400" b="1" dirty="0" err="1">
                <a:latin typeface="Footlight MT Light" pitchFamily="18" charset="0"/>
              </a:rPr>
              <a:t>belum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jelas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atau</a:t>
            </a:r>
            <a:r>
              <a:rPr lang="en-US" sz="2400" b="1" dirty="0">
                <a:latin typeface="Footlight MT Light" pitchFamily="18" charset="0"/>
              </a:rPr>
              <a:t> yang </a:t>
            </a:r>
            <a:r>
              <a:rPr lang="en-US" sz="2400" b="1" dirty="0" err="1">
                <a:latin typeface="Footlight MT Light" pitchFamily="18" charset="0"/>
              </a:rPr>
              <a:t>ingin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ditanyakan</a:t>
            </a:r>
            <a:r>
              <a:rPr lang="en-US" sz="2400" b="1" dirty="0">
                <a:latin typeface="Footlight MT Light" pitchFamily="18" charset="0"/>
              </a:rPr>
              <a:t>, </a:t>
            </a:r>
            <a:r>
              <a:rPr lang="en-US" sz="2400" b="1" dirty="0" err="1">
                <a:latin typeface="Footlight MT Light" pitchFamily="18" charset="0"/>
              </a:rPr>
              <a:t>silahkan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bertanya</a:t>
            </a:r>
            <a:r>
              <a:rPr lang="en-US" sz="2400" b="1" dirty="0">
                <a:latin typeface="Footlight MT Light" pitchFamily="18" charset="0"/>
              </a:rPr>
              <a:t> LANGSUNG, </a:t>
            </a:r>
            <a:r>
              <a:rPr lang="en-US" sz="2400" b="1" dirty="0" err="1">
                <a:latin typeface="Footlight MT Light" pitchFamily="18" charset="0"/>
              </a:rPr>
              <a:t>karena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kami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ada</a:t>
            </a:r>
            <a:r>
              <a:rPr lang="en-US" sz="2400" b="1" dirty="0">
                <a:latin typeface="Footlight MT Light" pitchFamily="18" charset="0"/>
              </a:rPr>
              <a:t> 24 JAM.  </a:t>
            </a:r>
          </a:p>
          <a:p>
            <a:pPr marL="342900" indent="-342900" algn="r"/>
            <a:endParaRPr lang="en-US" sz="2400" dirty="0">
              <a:latin typeface="Brush Script Std" pitchFamily="50" charset="0"/>
            </a:endParaRPr>
          </a:p>
          <a:p>
            <a:pPr marL="342900" indent="-342900" algn="r"/>
            <a:r>
              <a:rPr lang="en-US" sz="2800" dirty="0">
                <a:latin typeface="Brush Script MT" pitchFamily="66" charset="0"/>
              </a:rPr>
              <a:t>Condominium </a:t>
            </a:r>
            <a:r>
              <a:rPr lang="en-US" sz="2800" dirty="0" smtClean="0">
                <a:latin typeface="Brush Script MT" pitchFamily="66" charset="0"/>
              </a:rPr>
              <a:t>Management</a:t>
            </a:r>
            <a:endParaRPr lang="en-US" sz="2800" dirty="0">
              <a:latin typeface="Brush Script MT" pitchFamily="66" charset="0"/>
            </a:endParaRPr>
          </a:p>
        </p:txBody>
      </p:sp>
    </p:spTree>
  </p:cSld>
  <p:clrMapOvr>
    <a:masterClrMapping/>
  </p:clrMapOvr>
  <p:transition spd="slow" advClick="0" advTm="40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0"/>
                            </p:stCondLst>
                            <p:childTnLst>
                              <p:par>
                                <p:cTn id="2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60300"/>
            </a:gs>
            <a:gs pos="45000">
              <a:srgbClr val="FF7A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 descr="http://t0.gstatic.com/images?q=tbn:ANd9GcRvIftfwjn8v8QO-NlUKV4NgcUR7Zt_MeD2TLh4odNgBoDjgfHsQQ"/>
          <p:cNvPicPr>
            <a:picLocks noChangeAspect="1" noChangeArrowheads="1"/>
          </p:cNvPicPr>
          <p:nvPr/>
        </p:nvPicPr>
        <p:blipFill>
          <a:blip r:embed="rId4"/>
          <a:srcRect b="46597"/>
          <a:stretch>
            <a:fillRect/>
          </a:stretch>
        </p:blipFill>
        <p:spPr bwMode="auto">
          <a:xfrm>
            <a:off x="-1447800" y="-87543"/>
            <a:ext cx="4501488" cy="1722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8" descr="http://t0.gstatic.com/images?q=tbn:ANd9GcRvIftfwjn8v8QO-NlUKV4NgcUR7Zt_MeD2TLh4odNgBoDjgfHsQQ"/>
          <p:cNvPicPr>
            <a:picLocks noChangeAspect="1" noChangeArrowheads="1"/>
          </p:cNvPicPr>
          <p:nvPr/>
        </p:nvPicPr>
        <p:blipFill>
          <a:blip r:embed="rId4"/>
          <a:srcRect b="46597"/>
          <a:stretch>
            <a:fillRect/>
          </a:stretch>
        </p:blipFill>
        <p:spPr bwMode="auto">
          <a:xfrm>
            <a:off x="574344" y="1322696"/>
            <a:ext cx="4501488" cy="1722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8" descr="http://t0.gstatic.com/images?q=tbn:ANd9GcRvIftfwjn8v8QO-NlUKV4NgcUR7Zt_MeD2TLh4odNgBoDjgfHsQQ"/>
          <p:cNvPicPr>
            <a:picLocks noChangeAspect="1" noChangeArrowheads="1"/>
          </p:cNvPicPr>
          <p:nvPr/>
        </p:nvPicPr>
        <p:blipFill>
          <a:blip r:embed="rId4"/>
          <a:srcRect b="46597"/>
          <a:stretch>
            <a:fillRect/>
          </a:stretch>
        </p:blipFill>
        <p:spPr bwMode="auto">
          <a:xfrm>
            <a:off x="4642512" y="1246529"/>
            <a:ext cx="4501488" cy="1722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12" name="Straight Connector 11"/>
          <p:cNvCxnSpPr/>
          <p:nvPr/>
        </p:nvCxnSpPr>
        <p:spPr>
          <a:xfrm rot="10800000">
            <a:off x="609600" y="128175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01 - Forever Now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839200" y="152400"/>
            <a:ext cx="304800" cy="304800"/>
          </a:xfrm>
          <a:prstGeom prst="rect">
            <a:avLst/>
          </a:prstGeom>
        </p:spPr>
      </p:pic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838200" y="2971800"/>
            <a:ext cx="7848600" cy="215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r" eaLnBrk="0" hangingPunct="0">
              <a:defRPr/>
            </a:pPr>
            <a:r>
              <a:rPr lang="en-US" sz="2000" b="1" dirty="0" smtClean="0">
                <a:solidFill>
                  <a:srgbClr val="FFFFFF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en-US" sz="2000" b="1" dirty="0" err="1" smtClean="0">
                <a:solidFill>
                  <a:srgbClr val="FFFFFF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Februari</a:t>
            </a:r>
            <a:r>
              <a:rPr lang="en-US" sz="2000" b="1" dirty="0" smtClean="0">
                <a:solidFill>
                  <a:srgbClr val="FFFFFF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2013) </a:t>
            </a:r>
            <a:r>
              <a:rPr lang="en-US" sz="8000" b="1" dirty="0">
                <a:ln>
                  <a:solidFill>
                    <a:srgbClr val="FFFF99"/>
                  </a:solidFill>
                </a:ln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en-US" sz="5400" b="1" dirty="0">
                <a:ln>
                  <a:solidFill>
                    <a:srgbClr val="FFFF99"/>
                  </a:solidFill>
                </a:ln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SIDE</a:t>
            </a:r>
            <a:r>
              <a:rPr lang="en-US" sz="2600" b="1" dirty="0">
                <a:ln>
                  <a:solidFill>
                    <a:srgbClr val="FFFF99"/>
                  </a:solidFill>
                </a:ln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r" eaLnBrk="0" hangingPunct="0">
              <a:defRPr/>
            </a:pPr>
            <a:r>
              <a:rPr lang="en-US" sz="2800" b="1" dirty="0">
                <a:ln>
                  <a:solidFill>
                    <a:srgbClr val="FFFF99"/>
                  </a:solidFill>
                </a:ln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The Cambridge Condominium</a:t>
            </a:r>
          </a:p>
          <a:p>
            <a:pPr algn="r" eaLnBrk="0" hangingPunct="0">
              <a:defRPr/>
            </a:pPr>
            <a:r>
              <a:rPr lang="en-US" sz="2600" b="1" dirty="0"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id-ID" dirty="0">
              <a:solidFill>
                <a:srgbClr val="FFFF00"/>
              </a:solidFill>
              <a:latin typeface="Arial" pitchFamily="34" charset="0"/>
            </a:endParaRPr>
          </a:p>
        </p:txBody>
      </p:sp>
      <p:pic>
        <p:nvPicPr>
          <p:cNvPr id="7" name="Picture 8" descr="http://t0.gstatic.com/images?q=tbn:ANd9GcRvIftfwjn8v8QO-NlUKV4NgcUR7Zt_MeD2TLh4odNgBoDjgfHsQQ"/>
          <p:cNvPicPr>
            <a:picLocks noChangeAspect="1" noChangeArrowheads="1"/>
          </p:cNvPicPr>
          <p:nvPr/>
        </p:nvPicPr>
        <p:blipFill>
          <a:blip r:embed="rId4"/>
          <a:srcRect b="46597"/>
          <a:stretch>
            <a:fillRect/>
          </a:stretch>
        </p:blipFill>
        <p:spPr bwMode="auto">
          <a:xfrm>
            <a:off x="4724400" y="-103496"/>
            <a:ext cx="4501488" cy="1722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8" descr="http://t0.gstatic.com/images?q=tbn:ANd9GcRvIftfwjn8v8QO-NlUKV4NgcUR7Zt_MeD2TLh4odNgBoDjgfHsQQ"/>
          <p:cNvPicPr>
            <a:picLocks noChangeAspect="1" noChangeArrowheads="1"/>
          </p:cNvPicPr>
          <p:nvPr/>
        </p:nvPicPr>
        <p:blipFill>
          <a:blip r:embed="rId4"/>
          <a:srcRect b="46597"/>
          <a:stretch>
            <a:fillRect/>
          </a:stretch>
        </p:blipFill>
        <p:spPr bwMode="auto">
          <a:xfrm>
            <a:off x="685800" y="-101191"/>
            <a:ext cx="4501488" cy="1722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 descr="http://t0.gstatic.com/images?q=tbn:ANd9GcRvIftfwjn8v8QO-NlUKV4NgcUR7Zt_MeD2TLh4odNgBoDjgfHsQQ"/>
          <p:cNvPicPr>
            <a:picLocks noChangeAspect="1" noChangeArrowheads="1"/>
          </p:cNvPicPr>
          <p:nvPr/>
        </p:nvPicPr>
        <p:blipFill>
          <a:blip r:embed="rId4"/>
          <a:srcRect b="46597"/>
          <a:stretch>
            <a:fillRect/>
          </a:stretch>
        </p:blipFill>
        <p:spPr bwMode="auto">
          <a:xfrm>
            <a:off x="-1501248" y="1352297"/>
            <a:ext cx="4501488" cy="1722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Click="0" advTm="40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6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60300"/>
            </a:gs>
            <a:gs pos="45000">
              <a:srgbClr val="FF7A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 rot="10800000">
            <a:off x="609600" y="128175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12" descr="http://cdn.hdwallpaperspics.com/uploads/2012/12/Chinese-New-Year-2013-Background-Desig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15310" y="0"/>
            <a:ext cx="945931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-50500" y="1752600"/>
            <a:ext cx="88135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Resident yang </a:t>
            </a:r>
            <a:r>
              <a:rPr lang="en-US" sz="2400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Terhormat</a:t>
            </a:r>
            <a:r>
              <a:rPr lang="en-US" sz="2400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,</a:t>
            </a:r>
          </a:p>
          <a:p>
            <a:endParaRPr lang="en-US" sz="1000" dirty="0" smtClean="0">
              <a:solidFill>
                <a:srgbClr val="FFFF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Berlin Sans FB Demi" pitchFamily="34" charset="0"/>
            </a:endParaRPr>
          </a:p>
          <a:p>
            <a:r>
              <a:rPr lang="en-US" sz="22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Tahun</a:t>
            </a:r>
            <a:r>
              <a:rPr lang="en-US" sz="22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Baru</a:t>
            </a:r>
            <a:r>
              <a:rPr lang="en-US" sz="22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IMLEK  2564 yang  </a:t>
            </a:r>
            <a:r>
              <a:rPr lang="en-US" sz="22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jatuh</a:t>
            </a:r>
            <a:r>
              <a:rPr lang="en-US" sz="22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pada</a:t>
            </a:r>
            <a:r>
              <a:rPr lang="en-US" sz="22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tanggal</a:t>
            </a:r>
            <a:r>
              <a:rPr lang="en-US" sz="22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10 </a:t>
            </a:r>
            <a:r>
              <a:rPr lang="en-US" sz="22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Februari</a:t>
            </a:r>
            <a:r>
              <a:rPr lang="en-US" sz="22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2013, </a:t>
            </a:r>
            <a:r>
              <a:rPr lang="en-US" sz="22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akan</a:t>
            </a:r>
            <a:r>
              <a:rPr lang="en-US" sz="22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kembali</a:t>
            </a:r>
            <a:r>
              <a:rPr lang="en-US" sz="22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menjadi</a:t>
            </a:r>
            <a:r>
              <a:rPr lang="en-US" sz="22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Perayaan</a:t>
            </a:r>
            <a:r>
              <a:rPr lang="en-US" sz="22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Tradisi</a:t>
            </a:r>
            <a:r>
              <a:rPr lang="en-US" sz="22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 yang </a:t>
            </a:r>
            <a:r>
              <a:rPr lang="en-US" sz="22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sangat</a:t>
            </a:r>
            <a:r>
              <a:rPr lang="en-US" sz="22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KHUSUS </a:t>
            </a:r>
            <a:r>
              <a:rPr lang="en-US" sz="22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dan</a:t>
            </a:r>
            <a:r>
              <a:rPr lang="en-US" sz="22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ISTIMEWA  </a:t>
            </a:r>
            <a:r>
              <a:rPr lang="en-US" sz="22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bagi</a:t>
            </a:r>
            <a:r>
              <a:rPr lang="en-US" sz="22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setiap</a:t>
            </a:r>
            <a:r>
              <a:rPr lang="en-US" sz="22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ANGGOTA KELUARGA RESIDENT.</a:t>
            </a:r>
          </a:p>
          <a:p>
            <a:endParaRPr lang="en-US" sz="600" dirty="0" smtClean="0">
              <a:solidFill>
                <a:srgbClr val="FFFF00"/>
              </a:solidFill>
              <a:effectLst>
                <a:glow rad="101600">
                  <a:schemeClr val="accent6">
                    <a:lumMod val="50000"/>
                    <a:alpha val="60000"/>
                  </a:schemeClr>
                </a:glow>
              </a:effectLst>
              <a:latin typeface="Berlin Sans FB Demi" pitchFamily="34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DOA &amp; HARAPAN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kami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adalah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 agar  KEDAMAIAN, KEMAKMURAN KEBAHAGIAN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senantiasa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memenuhi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dan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menjadi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bagian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dari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kehidupan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kita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semua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.</a:t>
            </a:r>
          </a:p>
          <a:p>
            <a:endParaRPr lang="en-US" sz="600" dirty="0" smtClean="0">
              <a:solidFill>
                <a:srgbClr val="FFFF00"/>
              </a:solidFill>
              <a:effectLst>
                <a:glow rad="101600">
                  <a:schemeClr val="accent6">
                    <a:lumMod val="50000"/>
                    <a:alpha val="60000"/>
                  </a:schemeClr>
                </a:glow>
              </a:effectLst>
              <a:latin typeface="Berlin Sans FB Demi" pitchFamily="34" charset="0"/>
            </a:endParaRPr>
          </a:p>
          <a:p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Bagi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Resident yang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akan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bepergian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pastikan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UNIT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dalam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keadaan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AMAN,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dan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jika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memerlukan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PERHATIAN KHUSUS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harap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menyampaikannya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kepada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Management. </a:t>
            </a:r>
          </a:p>
          <a:p>
            <a:r>
              <a:rPr lang="en-US" sz="2000" b="1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Selamat</a:t>
            </a:r>
            <a:r>
              <a:rPr lang="en-US" sz="2000" b="1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menyambut</a:t>
            </a:r>
            <a:r>
              <a:rPr lang="en-US" sz="2000" b="1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kedatangan</a:t>
            </a:r>
            <a:r>
              <a:rPr lang="en-US" sz="2000" b="1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hari</a:t>
            </a:r>
            <a:r>
              <a:rPr lang="en-US" sz="2000" b="1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ISTIMEWA </a:t>
            </a:r>
            <a:r>
              <a:rPr lang="en-US" sz="2000" b="1" dirty="0" err="1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ini</a:t>
            </a:r>
            <a:r>
              <a:rPr lang="en-US" sz="2000" b="1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.</a:t>
            </a:r>
          </a:p>
          <a:p>
            <a:endParaRPr lang="en-US" sz="2000" b="1" dirty="0" smtClean="0">
              <a:solidFill>
                <a:srgbClr val="FFFF00"/>
              </a:solidFill>
              <a:effectLst>
                <a:glow rad="101600">
                  <a:schemeClr val="accent6">
                    <a:lumMod val="50000"/>
                    <a:alpha val="60000"/>
                  </a:schemeClr>
                </a:glow>
              </a:effectLst>
              <a:latin typeface="Berlin Sans FB Demi" pitchFamily="34" charset="0"/>
            </a:endParaRPr>
          </a:p>
          <a:p>
            <a:r>
              <a:rPr lang="en-US" sz="2000" b="1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Salam,</a:t>
            </a:r>
          </a:p>
          <a:p>
            <a:r>
              <a:rPr lang="en-US" sz="2600" b="1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rush Script MT" pitchFamily="66" charset="0"/>
              </a:rPr>
              <a:t>Condominium Management</a:t>
            </a:r>
          </a:p>
          <a:p>
            <a:r>
              <a:rPr lang="en-US" sz="3200" b="1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  </a:t>
            </a:r>
            <a:endParaRPr lang="en-US" dirty="0" smtClean="0">
              <a:solidFill>
                <a:srgbClr val="FFFF00"/>
              </a:solidFill>
              <a:effectLst>
                <a:glow rad="101600">
                  <a:schemeClr val="accent6">
                    <a:lumMod val="50000"/>
                    <a:alpha val="60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1092" y="-12876"/>
            <a:ext cx="7848600" cy="215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r" eaLnBrk="0" hangingPunct="0">
              <a:defRPr/>
            </a:pPr>
            <a:r>
              <a:rPr lang="en-US" sz="2000" b="1" dirty="0" smtClean="0">
                <a:solidFill>
                  <a:srgbClr val="FFFFFF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en-US" sz="2000" b="1" dirty="0" err="1" smtClean="0">
                <a:solidFill>
                  <a:srgbClr val="FFFFFF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Februari</a:t>
            </a:r>
            <a:r>
              <a:rPr lang="en-US" sz="2000" b="1" dirty="0" smtClean="0">
                <a:solidFill>
                  <a:srgbClr val="FFFFFF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2013)      </a:t>
            </a:r>
            <a:r>
              <a:rPr lang="en-US" sz="8000" b="1" dirty="0">
                <a:ln>
                  <a:solidFill>
                    <a:srgbClr val="FFFF99"/>
                  </a:solidFill>
                </a:ln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en-US" sz="5400" b="1" dirty="0">
                <a:ln>
                  <a:solidFill>
                    <a:srgbClr val="FFFF99"/>
                  </a:solidFill>
                </a:ln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SIDE</a:t>
            </a:r>
            <a:r>
              <a:rPr lang="en-US" sz="2600" b="1" dirty="0">
                <a:ln>
                  <a:solidFill>
                    <a:srgbClr val="FFFF99"/>
                  </a:solidFill>
                </a:ln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r" eaLnBrk="0" hangingPunct="0">
              <a:defRPr/>
            </a:pPr>
            <a:r>
              <a:rPr lang="en-US" sz="2800" b="1" dirty="0">
                <a:ln>
                  <a:solidFill>
                    <a:srgbClr val="FFFF99"/>
                  </a:solidFill>
                </a:ln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The Cambridge Condominium</a:t>
            </a:r>
          </a:p>
          <a:p>
            <a:pPr algn="r" eaLnBrk="0" hangingPunct="0">
              <a:defRPr/>
            </a:pPr>
            <a:r>
              <a:rPr lang="en-US" sz="2600" b="1" dirty="0"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id-ID" dirty="0">
              <a:solidFill>
                <a:srgbClr val="FFFF00"/>
              </a:solidFill>
              <a:latin typeface="Arial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rot="10800000">
            <a:off x="762000" y="121920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Click="0" advTm="40000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60300"/>
            </a:gs>
            <a:gs pos="45000">
              <a:srgbClr val="FF7A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 rot="10800000">
            <a:off x="609600" y="128175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12" descr="http://cdn.hdwallpaperspics.com/uploads/2012/12/Chinese-New-Year-2013-Background-Desig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15310" y="0"/>
            <a:ext cx="9459310" cy="6858000"/>
          </a:xfrm>
          <a:prstGeom prst="rect">
            <a:avLst/>
          </a:prstGeom>
          <a:noFill/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1092" y="-12876"/>
            <a:ext cx="7848600" cy="215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r" eaLnBrk="0" hangingPunct="0">
              <a:defRPr/>
            </a:pPr>
            <a:r>
              <a:rPr lang="en-US" sz="2000" b="1" dirty="0" smtClean="0">
                <a:solidFill>
                  <a:srgbClr val="FFFFFF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(February 2013)      </a:t>
            </a:r>
            <a:r>
              <a:rPr lang="en-US" sz="8000" b="1" dirty="0">
                <a:ln>
                  <a:solidFill>
                    <a:srgbClr val="FFFF99"/>
                  </a:solidFill>
                </a:ln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en-US" sz="5400" b="1" dirty="0">
                <a:ln>
                  <a:solidFill>
                    <a:srgbClr val="FFFF99"/>
                  </a:solidFill>
                </a:ln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SIDE</a:t>
            </a:r>
            <a:r>
              <a:rPr lang="en-US" sz="2600" b="1" dirty="0">
                <a:ln>
                  <a:solidFill>
                    <a:srgbClr val="FFFF99"/>
                  </a:solidFill>
                </a:ln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r" eaLnBrk="0" hangingPunct="0">
              <a:defRPr/>
            </a:pPr>
            <a:r>
              <a:rPr lang="en-US" sz="2800" b="1" dirty="0">
                <a:ln>
                  <a:solidFill>
                    <a:srgbClr val="FFFF99"/>
                  </a:solidFill>
                </a:ln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The Cambridge Condominium</a:t>
            </a:r>
          </a:p>
          <a:p>
            <a:pPr algn="r" eaLnBrk="0" hangingPunct="0">
              <a:defRPr/>
            </a:pPr>
            <a:r>
              <a:rPr lang="en-US" sz="2600" b="1" dirty="0"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id-ID" dirty="0">
              <a:solidFill>
                <a:srgbClr val="FFFF00"/>
              </a:solidFill>
              <a:latin typeface="Arial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rot="10800000">
            <a:off x="762000" y="121920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-50500" y="1752600"/>
            <a:ext cx="88135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Dear Resident,</a:t>
            </a:r>
          </a:p>
          <a:p>
            <a:endParaRPr lang="en-US" sz="1000" dirty="0" smtClean="0">
              <a:solidFill>
                <a:srgbClr val="FFFF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Berlin Sans FB Demi" pitchFamily="34" charset="0"/>
            </a:endParaRPr>
          </a:p>
          <a:p>
            <a:r>
              <a:rPr lang="en-US" sz="22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IMLEK  2564 Celebrations which falls on 10 February 2013, again will be the SPECIAL and EXTRAORDINARY Tradition of Celebrations for all the RESIDENT and the Family Member.</a:t>
            </a:r>
          </a:p>
          <a:p>
            <a:endParaRPr lang="en-US" sz="600" dirty="0" smtClean="0">
              <a:solidFill>
                <a:srgbClr val="FFFF00"/>
              </a:solidFill>
              <a:effectLst>
                <a:glow rad="101600">
                  <a:schemeClr val="accent6">
                    <a:lumMod val="50000"/>
                    <a:alpha val="60000"/>
                  </a:schemeClr>
                </a:glow>
              </a:effectLst>
              <a:latin typeface="Berlin Sans FB Demi" pitchFamily="34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Our PRAY &amp; HOPE , May  the PEACEFUL, the PROSPERITY and the HAPPYNESS  will covering-up  and will always be apart of our LIFT.</a:t>
            </a:r>
          </a:p>
          <a:p>
            <a:endParaRPr lang="en-US" sz="600" dirty="0" smtClean="0">
              <a:solidFill>
                <a:srgbClr val="FFFF00"/>
              </a:solidFill>
              <a:effectLst>
                <a:glow rad="101600">
                  <a:schemeClr val="accent6">
                    <a:lumMod val="50000"/>
                    <a:alpha val="60000"/>
                  </a:schemeClr>
                </a:glow>
              </a:effectLst>
              <a:latin typeface="Berlin Sans FB Demi" pitchFamily="34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To those Resident leaving the Unit, please leave the Unit securely, May you require a special Attention,  advisable to report to the Management.</a:t>
            </a:r>
          </a:p>
          <a:p>
            <a:endParaRPr lang="en-US" sz="600" b="1" dirty="0" smtClean="0">
              <a:solidFill>
                <a:srgbClr val="FFFF00"/>
              </a:solidFill>
              <a:effectLst>
                <a:glow rad="101600">
                  <a:schemeClr val="accent6">
                    <a:lumMod val="50000"/>
                    <a:alpha val="60000"/>
                  </a:schemeClr>
                </a:glow>
              </a:effectLst>
              <a:latin typeface="Berlin Sans FB Demi" pitchFamily="34" charset="0"/>
            </a:endParaRPr>
          </a:p>
          <a:p>
            <a:r>
              <a:rPr lang="en-US" sz="2000" b="1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Many Bless in welcoming the very SPECIAL DAY.</a:t>
            </a:r>
          </a:p>
          <a:p>
            <a:endParaRPr lang="en-US" sz="2000" b="1" dirty="0" smtClean="0">
              <a:solidFill>
                <a:srgbClr val="FFFF00"/>
              </a:solidFill>
              <a:effectLst>
                <a:glow rad="101600">
                  <a:schemeClr val="accent6">
                    <a:lumMod val="50000"/>
                    <a:alpha val="60000"/>
                  </a:schemeClr>
                </a:glow>
              </a:effectLst>
              <a:latin typeface="Berlin Sans FB Demi" pitchFamily="34" charset="0"/>
            </a:endParaRPr>
          </a:p>
          <a:p>
            <a:r>
              <a:rPr lang="en-US" sz="2000" b="1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erlin Sans FB Demi" pitchFamily="34" charset="0"/>
              </a:rPr>
              <a:t>Salam,</a:t>
            </a:r>
          </a:p>
          <a:p>
            <a:r>
              <a:rPr lang="en-US" sz="2600" b="1" dirty="0" smtClean="0">
                <a:solidFill>
                  <a:srgbClr val="FFFF00"/>
                </a:solidFill>
                <a:effectLst>
                  <a:glow rad="101600">
                    <a:schemeClr val="accent6">
                      <a:lumMod val="50000"/>
                      <a:alpha val="60000"/>
                    </a:schemeClr>
                  </a:glow>
                </a:effectLst>
                <a:latin typeface="Brush Script MT" pitchFamily="66" charset="0"/>
              </a:rPr>
              <a:t>Condominium Management</a:t>
            </a:r>
          </a:p>
        </p:txBody>
      </p:sp>
    </p:spTree>
  </p:cSld>
  <p:clrMapOvr>
    <a:masterClrMapping/>
  </p:clrMapOvr>
  <p:transition spd="slow" advClick="0" advTm="4000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60300"/>
            </a:gs>
            <a:gs pos="45000">
              <a:srgbClr val="FF7A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 rot="10800000">
            <a:off x="609600" y="128175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12" descr="http://cdn.hdwallpaperspics.com/uploads/2012/12/Chinese-New-Year-2013-Background-Desig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15310" y="0"/>
            <a:ext cx="9459310" cy="6858000"/>
          </a:xfrm>
          <a:prstGeom prst="rect">
            <a:avLst/>
          </a:prstGeom>
          <a:noFill/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1092" y="-12876"/>
            <a:ext cx="7848600" cy="215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r" eaLnBrk="0" hangingPunct="0">
              <a:defRPr/>
            </a:pPr>
            <a:r>
              <a:rPr lang="en-US" sz="2000" b="1" dirty="0" smtClean="0">
                <a:solidFill>
                  <a:srgbClr val="FFFFFF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en-US" sz="2000" b="1" dirty="0" err="1" smtClean="0">
                <a:solidFill>
                  <a:srgbClr val="FFFFFF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Februari</a:t>
            </a:r>
            <a:r>
              <a:rPr lang="en-US" sz="2000" b="1" dirty="0" smtClean="0">
                <a:solidFill>
                  <a:srgbClr val="FFFFFF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2013)       </a:t>
            </a:r>
            <a:r>
              <a:rPr lang="en-US" sz="8000" b="1" dirty="0" smtClean="0">
                <a:ln>
                  <a:solidFill>
                    <a:srgbClr val="FFFF99"/>
                  </a:solidFill>
                </a:ln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en-US" sz="5400" b="1" dirty="0" smtClean="0">
                <a:ln>
                  <a:solidFill>
                    <a:srgbClr val="FFFF99"/>
                  </a:solidFill>
                </a:ln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SIDE</a:t>
            </a:r>
            <a:r>
              <a:rPr lang="en-US" sz="2600" b="1" dirty="0" smtClean="0">
                <a:ln>
                  <a:solidFill>
                    <a:srgbClr val="FFFF99"/>
                  </a:solidFill>
                </a:ln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600" b="1" dirty="0">
              <a:ln>
                <a:solidFill>
                  <a:srgbClr val="FFFF99"/>
                </a:solidFill>
              </a:ln>
              <a:solidFill>
                <a:srgbClr val="FFFF00"/>
              </a:solidFill>
              <a:latin typeface="Footlight MT Light" pitchFamily="18" charset="0"/>
              <a:ea typeface="Calibri" pitchFamily="34" charset="0"/>
              <a:cs typeface="Times New Roman" pitchFamily="18" charset="0"/>
            </a:endParaRPr>
          </a:p>
          <a:p>
            <a:pPr algn="r" eaLnBrk="0" hangingPunct="0">
              <a:defRPr/>
            </a:pPr>
            <a:r>
              <a:rPr lang="en-US" sz="2800" b="1" dirty="0">
                <a:ln>
                  <a:solidFill>
                    <a:srgbClr val="FFFF99"/>
                  </a:solidFill>
                </a:ln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The Cambridge Condominium</a:t>
            </a:r>
          </a:p>
          <a:p>
            <a:pPr algn="r" eaLnBrk="0" hangingPunct="0">
              <a:defRPr/>
            </a:pPr>
            <a:r>
              <a:rPr lang="en-US" sz="2600" b="1" dirty="0"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id-ID" dirty="0">
              <a:solidFill>
                <a:srgbClr val="FFFF00"/>
              </a:solidFill>
              <a:latin typeface="Arial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rot="10800000">
            <a:off x="762000" y="121920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13"/>
          <p:cNvSpPr txBox="1">
            <a:spLocks noChangeArrowheads="1"/>
          </p:cNvSpPr>
          <p:nvPr/>
        </p:nvSpPr>
        <p:spPr bwMode="auto">
          <a:xfrm>
            <a:off x="304800" y="1437144"/>
            <a:ext cx="830580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sz="2000" b="1" u="sng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Info INSIDE </a:t>
            </a:r>
            <a:r>
              <a:rPr lang="en-US" sz="2000" b="1" u="sng" dirty="0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/ News </a:t>
            </a:r>
            <a:r>
              <a:rPr lang="en-US" sz="2000" b="1" u="sng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of INSIDE </a:t>
            </a:r>
          </a:p>
          <a:p>
            <a:pPr>
              <a:defRPr/>
            </a:pPr>
            <a:endParaRPr lang="en-US" sz="1000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defRPr/>
            </a:pPr>
            <a:r>
              <a:rPr lang="en-US" sz="2000" dirty="0" err="1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Untuk</a:t>
            </a:r>
            <a:r>
              <a:rPr lang="en-US" sz="2000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info INSIDE yang </a:t>
            </a:r>
            <a:r>
              <a:rPr lang="en-US" sz="2000" dirty="0" err="1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di</a:t>
            </a:r>
            <a:r>
              <a:rPr lang="en-US" sz="2000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tampilkan</a:t>
            </a:r>
            <a:r>
              <a:rPr lang="en-US" sz="2000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di</a:t>
            </a:r>
            <a:r>
              <a:rPr lang="en-US" sz="2000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Resident Info TV Channel </a:t>
            </a:r>
            <a:r>
              <a:rPr lang="en-US" sz="2000" dirty="0" err="1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pada</a:t>
            </a:r>
            <a:r>
              <a:rPr lang="en-US" sz="2000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bulan-bulan</a:t>
            </a:r>
            <a:r>
              <a:rPr lang="en-US" sz="2000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sebelumnya</a:t>
            </a:r>
            <a:r>
              <a:rPr lang="en-US" sz="2000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en-US" sz="2000" dirty="0" err="1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dapat</a:t>
            </a:r>
            <a:r>
              <a:rPr lang="en-US" sz="2000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dilihat</a:t>
            </a:r>
            <a:r>
              <a:rPr lang="en-US" sz="2000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kembali</a:t>
            </a:r>
            <a:r>
              <a:rPr lang="en-US" sz="2000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di</a:t>
            </a:r>
            <a:r>
              <a:rPr lang="en-US" sz="2000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endParaRPr lang="en-US" sz="2000" dirty="0" smtClean="0"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  <a:p>
            <a:pPr>
              <a:defRPr/>
            </a:pPr>
            <a:r>
              <a:rPr lang="en-US" sz="2000" b="1" u="sng" dirty="0" smtClean="0">
                <a:solidFill>
                  <a:srgbClr val="FF00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www.cambridge.co.id</a:t>
            </a:r>
            <a:endParaRPr lang="en-US" sz="2000" b="1" u="sng" dirty="0">
              <a:solidFill>
                <a:srgbClr val="FF000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  <a:p>
            <a:pPr>
              <a:defRPr/>
            </a:pP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Terutama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bagi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Resident 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yang </a:t>
            </a:r>
            <a:r>
              <a:rPr lang="en-US" sz="2000" dirty="0" err="1" smtClean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baru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diwajibkan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untuk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membaca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dan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memahaminya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serta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mensosialisasikan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kepada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seluruh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keluarga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dan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pekerja-pekerjanya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. </a:t>
            </a:r>
            <a:endParaRPr lang="en-US" sz="2000" dirty="0" smtClean="0"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  <a:p>
            <a:pPr>
              <a:defRPr/>
            </a:pPr>
            <a:r>
              <a:rPr lang="en-US" sz="2000" dirty="0" err="1" smtClean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Kerjasama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Resident </a:t>
            </a:r>
            <a:r>
              <a:rPr lang="en-US" sz="2000" dirty="0" err="1" smtClean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dalam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 smtClean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hal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 smtClean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ini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 smtClean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sangat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 smtClean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kami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 smtClean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hargai</a:t>
            </a:r>
            <a:endParaRPr lang="en-US" sz="2000" dirty="0"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9" descr="http://t0.gstatic.com/images?q=tbn:ANd9GcRvIftfwjn8v8QO-NlUKV4NgcUR7Zt_MeD2TLh4odNgBoDjgfHsQQ"/>
          <p:cNvPicPr>
            <a:picLocks noChangeAspect="1" noChangeArrowheads="1"/>
          </p:cNvPicPr>
          <p:nvPr/>
        </p:nvPicPr>
        <p:blipFill>
          <a:blip r:embed="rId4"/>
          <a:srcRect r="48181" b="46597"/>
          <a:stretch>
            <a:fillRect/>
          </a:stretch>
        </p:blipFill>
        <p:spPr bwMode="auto">
          <a:xfrm>
            <a:off x="-378728" y="-89848"/>
            <a:ext cx="2332632" cy="1722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Rectangle 10"/>
          <p:cNvSpPr/>
          <p:nvPr/>
        </p:nvSpPr>
        <p:spPr>
          <a:xfrm>
            <a:off x="291152" y="4540984"/>
            <a:ext cx="83058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Please visit our </a:t>
            </a:r>
            <a:r>
              <a:rPr lang="en-US" sz="20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website at </a:t>
            </a:r>
            <a:r>
              <a:rPr lang="en-US" sz="2000" dirty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: </a:t>
            </a:r>
            <a:r>
              <a:rPr lang="en-US" sz="2000" u="sng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www.cambridge.co.id</a:t>
            </a:r>
            <a:endParaRPr lang="en-US" sz="2000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defRPr/>
            </a:pPr>
            <a:r>
              <a:rPr lang="en-US" sz="20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To update previous and current events, You are required to pass on every detail of Information to your family members as well as to your private workers (</a:t>
            </a:r>
            <a:r>
              <a:rPr lang="en-US" sz="20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i.e</a:t>
            </a:r>
            <a:r>
              <a:rPr lang="en-US" sz="20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maids, drivers etc).</a:t>
            </a:r>
          </a:p>
          <a:p>
            <a:pPr>
              <a:defRPr/>
            </a:pPr>
            <a:r>
              <a:rPr lang="en-US" sz="2000" dirty="0" smtClean="0">
                <a:solidFill>
                  <a:srgbClr val="FFFF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Your COOPERATION on this matter is highly appreciated.</a:t>
            </a:r>
            <a:endParaRPr lang="en-US" sz="2000" dirty="0">
              <a:solidFill>
                <a:srgbClr val="FFFF0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slow" advClick="0" advTm="4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ttp://t0.gstatic.com/images?q=tbn:ANd9GcRvIftfwjn8v8QO-NlUKV4NgcUR7Zt_MeD2TLh4odNgBoDjgfHsQQ"/>
          <p:cNvPicPr>
            <a:picLocks noChangeAspect="1" noChangeArrowheads="1"/>
          </p:cNvPicPr>
          <p:nvPr/>
        </p:nvPicPr>
        <p:blipFill>
          <a:blip r:embed="rId3"/>
          <a:srcRect r="48181" b="46597"/>
          <a:stretch>
            <a:fillRect/>
          </a:stretch>
        </p:blipFill>
        <p:spPr bwMode="auto">
          <a:xfrm>
            <a:off x="-73928" y="1248801"/>
            <a:ext cx="2332632" cy="1722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12" descr="http://t0.gstatic.com/images?q=tbn:ANd9GcRvIftfwjn8v8QO-NlUKV4NgcUR7Zt_MeD2TLh4odNgBoDjgfHsQQ"/>
          <p:cNvPicPr>
            <a:picLocks noChangeAspect="1" noChangeArrowheads="1"/>
          </p:cNvPicPr>
          <p:nvPr/>
        </p:nvPicPr>
        <p:blipFill>
          <a:blip r:embed="rId3"/>
          <a:srcRect r="48181" b="46597"/>
          <a:stretch>
            <a:fillRect/>
          </a:stretch>
        </p:blipFill>
        <p:spPr bwMode="auto">
          <a:xfrm>
            <a:off x="6887568" y="5195248"/>
            <a:ext cx="2332632" cy="1722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4" name="Group 6"/>
          <p:cNvGrpSpPr>
            <a:grpSpLocks/>
          </p:cNvGrpSpPr>
          <p:nvPr/>
        </p:nvGrpSpPr>
        <p:grpSpPr bwMode="auto">
          <a:xfrm>
            <a:off x="609599" y="76200"/>
            <a:ext cx="7696200" cy="1231900"/>
            <a:chOff x="609372" y="200025"/>
            <a:chExt cx="7696209" cy="1231900"/>
          </a:xfrm>
        </p:grpSpPr>
        <p:grpSp>
          <p:nvGrpSpPr>
            <p:cNvPr id="15" name="Group 6"/>
            <p:cNvGrpSpPr>
              <a:grpSpLocks/>
            </p:cNvGrpSpPr>
            <p:nvPr/>
          </p:nvGrpSpPr>
          <p:grpSpPr bwMode="auto">
            <a:xfrm>
              <a:off x="609372" y="200025"/>
              <a:ext cx="7696209" cy="1231900"/>
              <a:chOff x="914172" y="4822208"/>
              <a:chExt cx="7696209" cy="1232848"/>
            </a:xfrm>
          </p:grpSpPr>
          <p:sp>
            <p:nvSpPr>
              <p:cNvPr id="18" name="Round Diagonal Corner Rectangle 17"/>
              <p:cNvSpPr/>
              <p:nvPr/>
            </p:nvSpPr>
            <p:spPr>
              <a:xfrm>
                <a:off x="914172" y="5341720"/>
                <a:ext cx="7253296" cy="713336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solidFill>
                <a:srgbClr val="003300"/>
              </a:solidFill>
              <a:ln w="1270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1" dirty="0">
                    <a:ln w="10541" cmpd="sng">
                      <a:noFill/>
                      <a:prstDash val="solid"/>
                    </a:ln>
                    <a:solidFill>
                      <a:prstClr val="white"/>
                    </a:solidFill>
                  </a:rPr>
                  <a:t>.……………  </a:t>
                </a:r>
                <a:endParaRPr lang="en-US" dirty="0">
                  <a:ln w="10541" cmpd="sng">
                    <a:noFill/>
                    <a:prstDash val="solid"/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ound Diagonal Corner Rectangle 18"/>
              <p:cNvSpPr/>
              <p:nvPr/>
            </p:nvSpPr>
            <p:spPr>
              <a:xfrm>
                <a:off x="990372" y="5232098"/>
                <a:ext cx="7510472" cy="760998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gradFill flip="none" rotWithShape="1">
                <a:gsLst>
                  <a:gs pos="0">
                    <a:srgbClr val="FF0000"/>
                  </a:gs>
                  <a:gs pos="46000">
                    <a:srgbClr val="C00000"/>
                  </a:gs>
                  <a:gs pos="50000">
                    <a:srgbClr val="400040"/>
                  </a:gs>
                  <a:gs pos="75000">
                    <a:srgbClr val="8F0040"/>
                  </a:gs>
                  <a:gs pos="89999">
                    <a:srgbClr val="F27300"/>
                  </a:gs>
                  <a:gs pos="100000">
                    <a:srgbClr val="FFBF00"/>
                  </a:gs>
                </a:gsLst>
                <a:lin ang="13800000" scaled="0"/>
                <a:tileRect/>
              </a:gra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n w="10541" cmpd="sng">
                    <a:noFill/>
                    <a:prstDash val="solid"/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7314979" y="4822208"/>
                <a:ext cx="1295402" cy="121855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pic>
          <p:nvPicPr>
            <p:cNvPr id="16" name="Picture 2" descr="H:\GMTS\Logo Cambridge\CAMBRIDGE-4.jpg"/>
            <p:cNvPicPr>
              <a:picLocks noChangeAspect="1" noChangeArrowheads="1"/>
            </p:cNvPicPr>
            <p:nvPr/>
          </p:nvPicPr>
          <p:blipFill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177088" y="354013"/>
              <a:ext cx="990600" cy="904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4114577" y="755650"/>
              <a:ext cx="270074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itchFamily="18" charset="0"/>
                </a:rPr>
                <a:t>TAHUKAH ANDA ?</a:t>
              </a:r>
              <a:endParaRPr lang="id-ID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914400" y="2055435"/>
            <a:ext cx="7620000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s-MY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UCAPAN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s-MY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Tahun Baru Cina diceriakan dengan ucapan yang Kuat dan Bergairah, yang dikenali sebagai "ungkapan pembawa Tuah"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ms-MY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askerville Old Face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s-MY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  <a:hlinkClick r:id="rId5" tooltip="Tulisan Cina Tradisional"/>
              </a:rPr>
              <a:t>Cina Tradisional</a:t>
            </a:r>
            <a:r>
              <a:rPr kumimoji="0" lang="ms-MY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ms-MY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Calibri" pitchFamily="34" charset="0"/>
                <a:cs typeface="MS Mincho" pitchFamily="49" charset="-128"/>
              </a:rPr>
              <a:t>吉祥話</a:t>
            </a:r>
            <a:r>
              <a:rPr kumimoji="0" lang="ms-MY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,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s-MY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ms-MY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  <a:hlinkClick r:id="rId6" tooltip="Tulisan Cina Ringkas"/>
              </a:rPr>
              <a:t>Cina Ringkas</a:t>
            </a:r>
            <a:r>
              <a:rPr kumimoji="0" lang="ms-MY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ms-MY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Calibri" pitchFamily="34" charset="0"/>
                <a:cs typeface="MS Mincho" pitchFamily="49" charset="-128"/>
              </a:rPr>
              <a:t>吉祥</a:t>
            </a:r>
            <a:r>
              <a:rPr kumimoji="0" lang="ms-MY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话</a:t>
            </a:r>
            <a:r>
              <a:rPr kumimoji="0" lang="ms-MY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,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ms-MY" sz="2800" dirty="0" smtClean="0">
                <a:latin typeface="Baskerville Old Face" pitchFamily="18" charset="0"/>
                <a:ea typeface="Times New Roman" pitchFamily="18" charset="0"/>
                <a:cs typeface="Times New Roman" pitchFamily="18" charset="0"/>
                <a:hlinkClick r:id="rId7" tooltip="Pinyin"/>
              </a:rPr>
              <a:t>P</a:t>
            </a:r>
            <a:r>
              <a:rPr kumimoji="0" lang="ms-MY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  <a:hlinkClick r:id="rId7" tooltip="Pinyin"/>
              </a:rPr>
              <a:t>inyin</a:t>
            </a:r>
            <a:r>
              <a:rPr kumimoji="0" lang="ms-MY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ms-MY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j</a:t>
            </a:r>
            <a:r>
              <a:rPr kumimoji="0" lang="ms-MY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í</a:t>
            </a:r>
            <a:r>
              <a:rPr kumimoji="0" lang="ms-MY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xi</a:t>
            </a:r>
            <a:r>
              <a:rPr kumimoji="0" lang="ms-MY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á</a:t>
            </a:r>
            <a:r>
              <a:rPr kumimoji="0" lang="ms-MY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ng h</a:t>
            </a:r>
            <a:r>
              <a:rPr kumimoji="0" lang="ms-MY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ù</a:t>
            </a:r>
            <a:r>
              <a:rPr kumimoji="0" lang="ms-MY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ms-MY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).</a:t>
            </a:r>
            <a:endParaRPr kumimoji="0" lang="ms-MY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 advTm="45000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ttp://t0.gstatic.com/images?q=tbn:ANd9GcRvIftfwjn8v8QO-NlUKV4NgcUR7Zt_MeD2TLh4odNgBoDjgfHsQQ"/>
          <p:cNvPicPr>
            <a:picLocks noChangeAspect="1" noChangeArrowheads="1"/>
          </p:cNvPicPr>
          <p:nvPr/>
        </p:nvPicPr>
        <p:blipFill>
          <a:blip r:embed="rId3"/>
          <a:srcRect r="48181" b="46597"/>
          <a:stretch>
            <a:fillRect/>
          </a:stretch>
        </p:blipFill>
        <p:spPr bwMode="auto">
          <a:xfrm>
            <a:off x="-46632" y="-76200"/>
            <a:ext cx="2332632" cy="1722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12" descr="http://t0.gstatic.com/images?q=tbn:ANd9GcRvIftfwjn8v8QO-NlUKV4NgcUR7Zt_MeD2TLh4odNgBoDjgfHsQQ"/>
          <p:cNvPicPr>
            <a:picLocks noChangeAspect="1" noChangeArrowheads="1"/>
          </p:cNvPicPr>
          <p:nvPr/>
        </p:nvPicPr>
        <p:blipFill>
          <a:blip r:embed="rId3"/>
          <a:srcRect r="48181" b="46597"/>
          <a:stretch>
            <a:fillRect/>
          </a:stretch>
        </p:blipFill>
        <p:spPr bwMode="auto">
          <a:xfrm>
            <a:off x="6887568" y="5195248"/>
            <a:ext cx="2332632" cy="1722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21944" y="895559"/>
            <a:ext cx="8229600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s-MY" sz="3200" b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SELAMAT TAHUN BARU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"Selamat Tahun Baru" (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  <a:hlinkClick r:id="rId4" tooltip="Tulisan Cina Tradisional"/>
              </a:rPr>
              <a:t>Tulisan Cina Tradisional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Calibri" pitchFamily="34" charset="0"/>
                <a:cs typeface="MS Mincho" pitchFamily="49" charset="-128"/>
              </a:rPr>
              <a:t>新年快樂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; 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  <a:hlinkClick r:id="rId5" tooltip="Tulisan Cina Ringkas"/>
              </a:rPr>
              <a:t>Tulisan Cina Ringkas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Calibri" pitchFamily="34" charset="0"/>
                <a:cs typeface="MS Mincho" pitchFamily="49" charset="-128"/>
              </a:rPr>
              <a:t>新年快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乐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; 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  <a:hlinkClick r:id="rId6" tooltip="Pinyin"/>
              </a:rPr>
              <a:t>Pinyin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ī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nni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á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n ku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à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il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è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; 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  <a:hlinkClick r:id="rId7" tooltip="Perumian Yale"/>
              </a:rPr>
              <a:t>Bahasa Kantonis (Yale)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ā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nn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ì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hn faailohk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; 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  <a:hlinkClick r:id="rId8" tooltip="Bahasa Hokkien"/>
              </a:rPr>
              <a:t>Bahasa Hokkien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  <a:hlinkClick r:id="rId9" tooltip="Pe̍h-ōe-jī"/>
              </a:rPr>
              <a:t>POJ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): 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Sin-n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î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 khòai-lo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mbria Math" pitchFamily="18" charset="0"/>
              </a:rPr>
              <a:t>̍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) ialah ucapan kontemporari yang mencerminkan pengaruh barat, ini diterjemah secara literal dari ucapan 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Happy New </a:t>
            </a:r>
            <a:r>
              <a:rPr lang="ms-MY" sz="2600" i="1" dirty="0" smtClean="0"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ear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  yang kerap didengar di negara Barat. Namun di bahagian utara China, "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guò ni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á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n h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ǎ</a:t>
            </a:r>
            <a:r>
              <a:rPr kumimoji="0" lang="ms-MY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" (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  <a:hlinkClick r:id="rId4" tooltip="Tulisan Cina Tradisional"/>
              </a:rPr>
              <a:t>Cina Tradisional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Calibri" pitchFamily="34" charset="0"/>
                <a:cs typeface="MS Mincho" pitchFamily="49" charset="-128"/>
              </a:rPr>
              <a:t>過年好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  <a:hlinkClick r:id="rId5" tooltip="Tulisan Cina Ringkas"/>
              </a:rPr>
              <a:t>Cina Ringkas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过年好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) yang dijadikan ucapan tradisi,</a:t>
            </a:r>
            <a:r>
              <a:rPr lang="ms-MY" sz="2600" dirty="0" smtClean="0"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 yang membedakannya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 dari 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  <a:hlinkClick r:id="rId10" tooltip="Tahun Baru"/>
              </a:rPr>
              <a:t>Tahun Baru</a:t>
            </a:r>
            <a:r>
              <a:rPr kumimoji="0" lang="ms-MY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 Internasional</a:t>
            </a:r>
            <a:endParaRPr kumimoji="0" lang="ms-MY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 advTm="45000"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ttp://t0.gstatic.com/images?q=tbn:ANd9GcRvIftfwjn8v8QO-NlUKV4NgcUR7Zt_MeD2TLh4odNgBoDjgfHsQQ"/>
          <p:cNvPicPr>
            <a:picLocks noChangeAspect="1" noChangeArrowheads="1"/>
          </p:cNvPicPr>
          <p:nvPr/>
        </p:nvPicPr>
        <p:blipFill>
          <a:blip r:embed="rId3"/>
          <a:srcRect r="48181" b="46597"/>
          <a:stretch>
            <a:fillRect/>
          </a:stretch>
        </p:blipFill>
        <p:spPr bwMode="auto">
          <a:xfrm>
            <a:off x="-73928" y="1039504"/>
            <a:ext cx="2332632" cy="1722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12" descr="http://t0.gstatic.com/images?q=tbn:ANd9GcRvIftfwjn8v8QO-NlUKV4NgcUR7Zt_MeD2TLh4odNgBoDjgfHsQQ"/>
          <p:cNvPicPr>
            <a:picLocks noChangeAspect="1" noChangeArrowheads="1"/>
          </p:cNvPicPr>
          <p:nvPr/>
        </p:nvPicPr>
        <p:blipFill>
          <a:blip r:embed="rId3"/>
          <a:srcRect r="48181" b="46597"/>
          <a:stretch>
            <a:fillRect/>
          </a:stretch>
        </p:blipFill>
        <p:spPr bwMode="auto">
          <a:xfrm>
            <a:off x="6887568" y="5195248"/>
            <a:ext cx="2332632" cy="1722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457200" y="792063"/>
            <a:ext cx="81534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s-MY" sz="3600" b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GONG XI FA CAI</a:t>
            </a:r>
            <a:endParaRPr kumimoji="0" lang="ms-MY" sz="3600" b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ms-MY" sz="1200" dirty="0" smtClean="0">
              <a:latin typeface="Baskerville Old Face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  <a:hlinkClick r:id="rId4" tooltip="Tulisan Cina Tradisional"/>
              </a:rPr>
              <a:t>Tulisan Cina Tradisional</a:t>
            </a: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cs typeface="MS Mincho" pitchFamily="49" charset="-128"/>
              </a:rPr>
              <a:t>恭喜發財</a:t>
            </a: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;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  <a:hlinkClick r:id="rId5" tooltip="Tulisan Cina Ringkas"/>
              </a:rPr>
              <a:t>Tulisan Cina Ringkas</a:t>
            </a: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cs typeface="MS Mincho" pitchFamily="49" charset="-128"/>
              </a:rPr>
              <a:t>恭喜</a:t>
            </a: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发财</a:t>
            </a: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;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ms-MY" sz="3200" dirty="0" smtClean="0">
                <a:latin typeface="Baskerville Old Face" pitchFamily="18" charset="0"/>
                <a:ea typeface="Times New Roman" pitchFamily="18" charset="0"/>
                <a:cs typeface="Times New Roman" pitchFamily="18" charset="0"/>
                <a:hlinkClick r:id="rId6" tooltip="Pinyin"/>
              </a:rPr>
              <a:t>P</a:t>
            </a: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  <a:hlinkClick r:id="rId6" tooltip="Pinyin"/>
              </a:rPr>
              <a:t>inyin</a:t>
            </a: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ms-MY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g</a:t>
            </a:r>
            <a:r>
              <a:rPr kumimoji="0" lang="ms-MY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ō</a:t>
            </a:r>
            <a:r>
              <a:rPr kumimoji="0" lang="ms-MY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ngx</a:t>
            </a:r>
            <a:r>
              <a:rPr kumimoji="0" lang="ms-MY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ǐ</a:t>
            </a:r>
            <a:r>
              <a:rPr kumimoji="0" lang="ms-MY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 f</a:t>
            </a:r>
            <a:r>
              <a:rPr kumimoji="0" lang="ms-MY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ā</a:t>
            </a:r>
            <a:r>
              <a:rPr kumimoji="0" lang="ms-MY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cái</a:t>
            </a: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;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  <a:hlinkClick r:id="rId7" tooltip="Perumian Yale"/>
              </a:rPr>
              <a:t>Bahasa Kantonis (Yale)</a:t>
            </a: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ms-MY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g</a:t>
            </a:r>
            <a:r>
              <a:rPr kumimoji="0" lang="ms-MY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ū</a:t>
            </a:r>
            <a:r>
              <a:rPr kumimoji="0" lang="ms-MY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nghéi faatcòih</a:t>
            </a: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lang="ms-MY" sz="3200" dirty="0" smtClean="0">
              <a:latin typeface="Baskerville Old Face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  <a:hlinkClick r:id="rId8" tooltip="Bahasa Hokkien"/>
              </a:rPr>
              <a:t>Bahasa Hokkien</a:t>
            </a: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  <a:hlinkClick r:id="rId9" tooltip="Pe̍h-ōe-jī"/>
              </a:rPr>
              <a:t>POJ</a:t>
            </a: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): </a:t>
            </a:r>
            <a:r>
              <a:rPr kumimoji="0" lang="ms-MY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Kiong-hí hoat-châi</a:t>
            </a: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; </a:t>
            </a: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  <a:hlinkClick r:id="rId10" tooltip="Bahasa Hakka"/>
              </a:rPr>
              <a:t>Bahasa Hakka</a:t>
            </a: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ms-MY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Kung hei fat choi</a:t>
            </a: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,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yang diterjemah sebagai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"Selamat dan semoga mendapat REZEKI“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ms-MY" sz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ms-MY" sz="32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cs typeface="Times New Roman" pitchFamily="18" charset="0"/>
              </a:rPr>
              <a:t>SEMOGA BERMANFAAT</a:t>
            </a:r>
            <a:r>
              <a:rPr lang="ms-MY" sz="3200" dirty="0" smtClean="0">
                <a:solidFill>
                  <a:srgbClr val="FF0000"/>
                </a:solidFill>
                <a:latin typeface="Baskerville Old Face" pitchFamily="18" charset="0"/>
                <a:cs typeface="Times New Roman" pitchFamily="18" charset="0"/>
              </a:rPr>
              <a:t>		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 advTm="45000"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142875" y="71438"/>
            <a:ext cx="8786813" cy="1000125"/>
          </a:xfrm>
          <a:prstGeom prst="round2DiagRect">
            <a:avLst/>
          </a:prstGeom>
          <a:gradFill flip="none" rotWithShape="1">
            <a:gsLst>
              <a:gs pos="18000">
                <a:srgbClr val="800000">
                  <a:alpha val="73000"/>
                </a:srgbClr>
              </a:gs>
              <a:gs pos="18000">
                <a:srgbClr val="800000">
                  <a:alpha val="73000"/>
                </a:srgbClr>
              </a:gs>
              <a:gs pos="18000">
                <a:srgbClr val="FFFF00"/>
              </a:gs>
              <a:gs pos="70000">
                <a:srgbClr val="FF0300"/>
              </a:gs>
              <a:gs pos="100000">
                <a:srgbClr val="4D0808"/>
              </a:gs>
            </a:gsLst>
            <a:lin ang="13500000" scaled="1"/>
            <a:tileRect/>
          </a:gradFill>
          <a:ln>
            <a:solidFill>
              <a:srgbClr val="FFC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prstClr val="white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0970" y="71414"/>
            <a:ext cx="7960546" cy="1000132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88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lonna MT" pitchFamily="82" charset="0"/>
              </a:rPr>
              <a:t>R</a:t>
            </a:r>
            <a:r>
              <a:rPr lang="en-US" sz="60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lonna MT" pitchFamily="82" charset="0"/>
              </a:rPr>
              <a:t>ESIDENT - </a:t>
            </a:r>
            <a:r>
              <a:rPr lang="en-US" sz="88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lonna MT" pitchFamily="82" charset="0"/>
              </a:rPr>
              <a:t>I</a:t>
            </a:r>
            <a:r>
              <a:rPr lang="en-US" sz="60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lonna MT" pitchFamily="82" charset="0"/>
              </a:rPr>
              <a:t>NFO</a:t>
            </a:r>
            <a:endParaRPr lang="id-ID" sz="6000" u="sng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lonna MT" pitchFamily="82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209800" y="1295400"/>
            <a:ext cx="6499225" cy="1447800"/>
          </a:xfrm>
        </p:spPr>
        <p:txBody>
          <a:bodyPr rtlCol="0" anchor="t">
            <a:noAutofit/>
          </a:bodyPr>
          <a:lstStyle/>
          <a:p>
            <a:pPr lvl="0" algn="r" eaLnBrk="1" hangingPunct="1"/>
            <a:r>
              <a:rPr lang="en-US" sz="3200" u="sng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KETENTUAN PARKIR BARU</a:t>
            </a:r>
            <a:r>
              <a:rPr lang="en-US" sz="3200" u="sng" dirty="0" smtClean="0">
                <a:solidFill>
                  <a:srgbClr val="993300"/>
                </a:solidFill>
                <a:latin typeface="Berlin Sans FB Demi" pitchFamily="34" charset="0"/>
              </a:rPr>
              <a:t/>
            </a:r>
            <a:br>
              <a:rPr lang="en-US" sz="3200" u="sng" dirty="0" smtClean="0">
                <a:solidFill>
                  <a:srgbClr val="993300"/>
                </a:solidFill>
                <a:latin typeface="Berlin Sans FB Demi" pitchFamily="34" charset="0"/>
              </a:rPr>
            </a:br>
            <a:r>
              <a:rPr lang="en-US" sz="2200" u="sng" dirty="0" err="1" smtClean="0">
                <a:solidFill>
                  <a:srgbClr val="FFFF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Telah</a:t>
            </a:r>
            <a:r>
              <a:rPr lang="en-US" sz="2200" u="sng" dirty="0" smtClean="0">
                <a:solidFill>
                  <a:srgbClr val="FFFF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200" u="sng" dirty="0" err="1" smtClean="0">
                <a:solidFill>
                  <a:srgbClr val="FFFF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disosialisasikan</a:t>
            </a:r>
            <a:r>
              <a:rPr lang="en-US" sz="2200" u="sng" dirty="0" smtClean="0">
                <a:solidFill>
                  <a:srgbClr val="FFFF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200" u="sng" dirty="0" err="1" smtClean="0">
                <a:solidFill>
                  <a:srgbClr val="FFFF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sejak</a:t>
            </a:r>
            <a:r>
              <a:rPr lang="en-US" sz="2200" u="sng" dirty="0" smtClean="0">
                <a:solidFill>
                  <a:srgbClr val="FFFF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November 2012</a:t>
            </a:r>
            <a:r>
              <a:rPr lang="en-US" sz="2200" u="sng" dirty="0" smtClean="0">
                <a:solidFill>
                  <a:srgbClr val="FFFF99"/>
                </a:solidFill>
                <a:latin typeface="Berlin Sans FB Demi" pitchFamily="34" charset="0"/>
              </a:rPr>
              <a:t/>
            </a:r>
            <a:br>
              <a:rPr lang="en-US" sz="2200" u="sng" dirty="0" smtClean="0">
                <a:solidFill>
                  <a:srgbClr val="FFFF99"/>
                </a:solidFill>
                <a:latin typeface="Berlin Sans FB Demi" pitchFamily="34" charset="0"/>
              </a:rPr>
            </a:br>
            <a:r>
              <a:rPr lang="en-US" sz="2000" u="sng" dirty="0" smtClean="0">
                <a:solidFill>
                  <a:srgbClr val="993300"/>
                </a:solidFill>
                <a:latin typeface="Berlin Sans FB Demi" pitchFamily="34" charset="0"/>
              </a:rPr>
              <a:t/>
            </a:r>
            <a:br>
              <a:rPr lang="en-US" sz="2000" u="sng" dirty="0" smtClean="0">
                <a:solidFill>
                  <a:srgbClr val="993300"/>
                </a:solidFill>
                <a:latin typeface="Berlin Sans FB Demi" pitchFamily="34" charset="0"/>
              </a:rPr>
            </a:br>
            <a:r>
              <a:rPr lang="en-US" sz="2000" u="sng" dirty="0" smtClean="0">
                <a:solidFill>
                  <a:srgbClr val="993300"/>
                </a:solidFill>
                <a:latin typeface="Berlin Sans FB Demi" pitchFamily="34" charset="0"/>
              </a:rPr>
              <a:t/>
            </a:r>
            <a:br>
              <a:rPr lang="en-US" sz="2000" u="sng" dirty="0" smtClean="0">
                <a:solidFill>
                  <a:srgbClr val="993300"/>
                </a:solidFill>
                <a:latin typeface="Berlin Sans FB Demi" pitchFamily="34" charset="0"/>
              </a:rPr>
            </a:br>
            <a:r>
              <a:rPr lang="en-US" sz="3200" u="sng" dirty="0" smtClean="0">
                <a:solidFill>
                  <a:srgbClr val="993300"/>
                </a:solidFill>
                <a:latin typeface="Berlin Sans FB Demi" pitchFamily="34" charset="0"/>
              </a:rPr>
              <a:t/>
            </a:r>
            <a:br>
              <a:rPr lang="en-US" sz="3200" u="sng" dirty="0" smtClean="0">
                <a:solidFill>
                  <a:srgbClr val="993300"/>
                </a:solidFill>
                <a:latin typeface="Berlin Sans FB Demi" pitchFamily="34" charset="0"/>
              </a:rPr>
            </a:br>
            <a:r>
              <a:rPr lang="en-US" sz="3200" u="sng" dirty="0" smtClean="0">
                <a:solidFill>
                  <a:srgbClr val="006600"/>
                </a:solidFill>
                <a:latin typeface="Berlin Sans FB Demi" pitchFamily="34" charset="0"/>
              </a:rPr>
              <a:t> </a:t>
            </a:r>
            <a:br>
              <a:rPr lang="en-US" sz="3200" u="sng" dirty="0" smtClean="0">
                <a:solidFill>
                  <a:srgbClr val="006600"/>
                </a:solidFill>
                <a:latin typeface="Berlin Sans FB Demi" pitchFamily="34" charset="0"/>
              </a:rPr>
            </a:br>
            <a:r>
              <a:rPr lang="en-US" sz="3200" u="sng" dirty="0" smtClean="0">
                <a:solidFill>
                  <a:srgbClr val="006600"/>
                </a:solidFill>
                <a:latin typeface="Berlin Sans FB Demi" pitchFamily="34" charset="0"/>
              </a:rPr>
              <a:t/>
            </a:r>
            <a:br>
              <a:rPr lang="en-US" sz="3200" u="sng" dirty="0" smtClean="0">
                <a:solidFill>
                  <a:srgbClr val="006600"/>
                </a:solidFill>
                <a:latin typeface="Berlin Sans FB Demi" pitchFamily="34" charset="0"/>
              </a:rPr>
            </a:br>
            <a:r>
              <a:rPr lang="en-US" sz="3200" dirty="0" smtClean="0">
                <a:latin typeface="Berlin Sans FB" pitchFamily="34" charset="0"/>
              </a:rPr>
              <a:t/>
            </a:r>
            <a:br>
              <a:rPr lang="en-US" sz="3200" dirty="0" smtClean="0">
                <a:latin typeface="Berlin Sans FB" pitchFamily="34" charset="0"/>
              </a:rPr>
            </a:br>
            <a:r>
              <a:rPr lang="en-US" sz="800" dirty="0" smtClean="0">
                <a:latin typeface="Berlin Sans FB" pitchFamily="34" charset="0"/>
              </a:rPr>
              <a:t> </a:t>
            </a:r>
            <a:br>
              <a:rPr lang="en-US" sz="800" dirty="0" smtClean="0">
                <a:latin typeface="Berlin Sans FB" pitchFamily="34" charset="0"/>
              </a:rPr>
            </a:br>
            <a:endParaRPr lang="id-ID" sz="24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</p:txBody>
      </p:sp>
      <p:pic>
        <p:nvPicPr>
          <p:cNvPr id="10" name="08 - (Flying On The) Wings Of Lov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839200" y="304800"/>
            <a:ext cx="304800" cy="304800"/>
          </a:xfrm>
          <a:prstGeom prst="rect">
            <a:avLst/>
          </a:prstGeom>
        </p:spPr>
      </p:pic>
      <p:pic>
        <p:nvPicPr>
          <p:cNvPr id="12" name="Picture 11" descr="http://t0.gstatic.com/images?q=tbn:ANd9GcRvIftfwjn8v8QO-NlUKV4NgcUR7Zt_MeD2TLh4odNgBoDjgfHsQQ"/>
          <p:cNvPicPr>
            <a:picLocks noChangeAspect="1" noChangeArrowheads="1"/>
          </p:cNvPicPr>
          <p:nvPr/>
        </p:nvPicPr>
        <p:blipFill>
          <a:blip r:embed="rId5"/>
          <a:srcRect r="48181" b="46597"/>
          <a:stretch>
            <a:fillRect/>
          </a:stretch>
        </p:blipFill>
        <p:spPr bwMode="auto">
          <a:xfrm>
            <a:off x="-73928" y="1039504"/>
            <a:ext cx="2332632" cy="1722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12" descr="http://t0.gstatic.com/images?q=tbn:ANd9GcRvIftfwjn8v8QO-NlUKV4NgcUR7Zt_MeD2TLh4odNgBoDjgfHsQQ"/>
          <p:cNvPicPr>
            <a:picLocks noChangeAspect="1" noChangeArrowheads="1"/>
          </p:cNvPicPr>
          <p:nvPr/>
        </p:nvPicPr>
        <p:blipFill>
          <a:blip r:embed="rId5"/>
          <a:srcRect r="48181" b="46597"/>
          <a:stretch>
            <a:fillRect/>
          </a:stretch>
        </p:blipFill>
        <p:spPr bwMode="auto">
          <a:xfrm>
            <a:off x="6887568" y="5195248"/>
            <a:ext cx="2332632" cy="1722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1371600" y="2364940"/>
            <a:ext cx="735045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/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Terima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kasih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bagi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sebagian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besar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Resident yang SETUJU, yang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dapat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Menerima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dan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Memaklumi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serta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Mendukung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Ketentuan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baru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ini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,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sebab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ketentuan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ini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demi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untuk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KEADILAN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dan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KETERTIBAN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bersama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.</a:t>
            </a:r>
          </a:p>
          <a:p>
            <a:pPr marL="342900" indent="-342900" algn="r"/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Bagi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Resident yang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masih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mengalami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beragam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KENDALA,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walaupun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telah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kami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tawarkan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ALTERNATIF, MOHON MENGHUBUNGI KAMI.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Akan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kami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upayakan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membantu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selama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tidak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menyalahi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ATURAN, KEADILAN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dan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KETERTIBAN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bersama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.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Ide-ide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baru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dari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Resident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tetap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			   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kami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Berlin Sans FB" pitchFamily="34" charset="0"/>
              </a:rPr>
              <a:t> TUNGGU  	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" pitchFamily="34" charset="0"/>
              </a:rPr>
              <a:t>  </a:t>
            </a:r>
            <a:r>
              <a:rPr lang="en-US" sz="2400" dirty="0" smtClean="0">
                <a:solidFill>
                  <a:srgbClr val="0033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" pitchFamily="34" charset="0"/>
              </a:rPr>
              <a:t>  	       .</a:t>
            </a:r>
          </a:p>
        </p:txBody>
      </p:sp>
    </p:spTree>
  </p:cSld>
  <p:clrMapOvr>
    <a:masterClrMapping/>
  </p:clrMapOvr>
  <p:transition advClick="0" advTm="45000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5">
                <p:cTn id="12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7" grpId="0"/>
    </p:bld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Firelight">
  <a:themeElements>
    <a:clrScheme name="Firelight">
      <a:dk1>
        <a:sysClr val="windowText" lastClr="000000"/>
      </a:dk1>
      <a:lt1>
        <a:sysClr val="window" lastClr="FFFFFF"/>
      </a:lt1>
      <a:dk2>
        <a:srgbClr val="9F1C00"/>
      </a:dk2>
      <a:lt2>
        <a:srgbClr val="EEECE1"/>
      </a:lt2>
      <a:accent1>
        <a:srgbClr val="FF881F"/>
      </a:accent1>
      <a:accent2>
        <a:srgbClr val="771C00"/>
      </a:accent2>
      <a:accent3>
        <a:srgbClr val="576A2C"/>
      </a:accent3>
      <a:accent4>
        <a:srgbClr val="A24D00"/>
      </a:accent4>
      <a:accent5>
        <a:srgbClr val="244872"/>
      </a:accent5>
      <a:accent6>
        <a:srgbClr val="5E341C"/>
      </a:accent6>
      <a:hlink>
        <a:srgbClr val="FF912E"/>
      </a:hlink>
      <a:folHlink>
        <a:srgbClr val="B5CB83"/>
      </a:folHlink>
    </a:clrScheme>
    <a:fontScheme name="Firelight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ireligh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50000"/>
              </a:schemeClr>
            </a:gs>
            <a:gs pos="100000">
              <a:schemeClr val="phClr">
                <a:tint val="100000"/>
                <a:shade val="80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path path="circle">
            <a:fillToRect l="25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>
              <a:shade val="95000"/>
              <a:alpha val="90000"/>
            </a:schemeClr>
          </a:solidFill>
          <a:prstDash val="solid"/>
        </a:ln>
        <a:ln w="76200" cap="flat" cmpd="sng" algn="ctr">
          <a:solidFill>
            <a:schemeClr val="phClr">
              <a:shade val="95000"/>
              <a:alpha val="50000"/>
            </a:schemeClr>
          </a:solidFill>
          <a:prstDash val="solid"/>
        </a:ln>
      </a:lnStyleLst>
      <a:effectStyleLst>
        <a:effectStyle>
          <a:effectLst>
            <a:innerShdw blurRad="63500">
              <a:srgbClr val="000000">
                <a:alpha val="60000"/>
              </a:srgbClr>
            </a:innerShdw>
          </a:effectLst>
        </a:effectStyle>
        <a:effectStyle>
          <a:effectLst>
            <a:innerShdw blurRad="63500">
              <a:srgbClr val="000000">
                <a:alpha val="50000"/>
              </a:srgbClr>
            </a:innerShdw>
            <a:outerShdw blurRad="76200" dist="38100" sx="101000" sy="101000" rotWithShape="0">
              <a:srgbClr val="000000">
                <a:alpha val="60000"/>
              </a:srgbClr>
            </a:outerShdw>
          </a:effectLst>
        </a:effectStyle>
        <a:effectStyle>
          <a:effectLst>
            <a:innerShdw blurRad="635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4200000"/>
            </a:lightRig>
          </a:scene3d>
          <a:sp3d prstMaterial="softmetal">
            <a:bevelT w="63500" h="254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accent1">
                <a:shade val="45000"/>
                <a:satMod val="125000"/>
              </a:schemeClr>
            </a:gs>
            <a:gs pos="100000">
              <a:schemeClr val="phClr">
                <a:shade val="55000"/>
                <a:satMod val="125000"/>
              </a:schemeClr>
            </a:gs>
          </a:gsLst>
          <a:lin ang="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33024</TotalTime>
  <Words>957</Words>
  <Application>Microsoft Office PowerPoint</Application>
  <PresentationFormat>On-screen Show (4:3)</PresentationFormat>
  <Paragraphs>141</Paragraphs>
  <Slides>14</Slides>
  <Notes>13</Notes>
  <HiddenSlides>0</HiddenSlides>
  <MMClips>2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Firelight</vt:lpstr>
      <vt:lpstr>Office Theme</vt:lpstr>
      <vt:lpstr>Solstice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KETENTUAN PARKIR BARU Telah disosialisasikan sejak November 2012          </vt:lpstr>
      <vt:lpstr>KENDALA DI MASA SOSIALISASI PARKING-CARD Telah disosialisasikan sejak Januari 2012   </vt:lpstr>
      <vt:lpstr>Slide 11</vt:lpstr>
      <vt:lpstr>Slide 12</vt:lpstr>
      <vt:lpstr>Slide 13</vt:lpstr>
      <vt:lpstr>Slide 14</vt:lpstr>
    </vt:vector>
  </TitlesOfParts>
  <Company>GAIH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Teddy</dc:creator>
  <cp:lastModifiedBy>My Computer</cp:lastModifiedBy>
  <cp:revision>1496</cp:revision>
  <dcterms:created xsi:type="dcterms:W3CDTF">2010-06-22T14:49:22Z</dcterms:created>
  <dcterms:modified xsi:type="dcterms:W3CDTF">2013-02-09T06:36:49Z</dcterms:modified>
</cp:coreProperties>
</file>