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52" r:id="rId2"/>
    <p:sldMasterId id="2147483764" r:id="rId3"/>
    <p:sldMasterId id="2147484142" r:id="rId4"/>
  </p:sldMasterIdLst>
  <p:notesMasterIdLst>
    <p:notesMasterId r:id="rId30"/>
  </p:notesMasterIdLst>
  <p:handoutMasterIdLst>
    <p:handoutMasterId r:id="rId31"/>
  </p:handoutMasterIdLst>
  <p:sldIdLst>
    <p:sldId id="335" r:id="rId5"/>
    <p:sldId id="336" r:id="rId6"/>
    <p:sldId id="325" r:id="rId7"/>
    <p:sldId id="326" r:id="rId8"/>
    <p:sldId id="281" r:id="rId9"/>
    <p:sldId id="315" r:id="rId10"/>
    <p:sldId id="331" r:id="rId11"/>
    <p:sldId id="334" r:id="rId12"/>
    <p:sldId id="283" r:id="rId13"/>
    <p:sldId id="327" r:id="rId14"/>
    <p:sldId id="294" r:id="rId15"/>
    <p:sldId id="276" r:id="rId16"/>
    <p:sldId id="300" r:id="rId17"/>
    <p:sldId id="328" r:id="rId18"/>
    <p:sldId id="329" r:id="rId19"/>
    <p:sldId id="286" r:id="rId20"/>
    <p:sldId id="319" r:id="rId21"/>
    <p:sldId id="320" r:id="rId22"/>
    <p:sldId id="309" r:id="rId23"/>
    <p:sldId id="299" r:id="rId24"/>
    <p:sldId id="330" r:id="rId25"/>
    <p:sldId id="332" r:id="rId26"/>
    <p:sldId id="333" r:id="rId27"/>
    <p:sldId id="297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CC"/>
    <a:srgbClr val="003300"/>
    <a:srgbClr val="00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3548" autoAdjust="0"/>
  </p:normalViewPr>
  <p:slideViewPr>
    <p:cSldViewPr>
      <p:cViewPr varScale="1">
        <p:scale>
          <a:sx n="66" d="100"/>
          <a:sy n="66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17FAC-525B-4B67-BBCA-64C08B99BAD1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D4BB-57CE-447A-9B51-396832680AA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C048BD-6F4A-4E57-A8F7-271F507D6B58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43D60C-309D-4966-91B6-F97AA2857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A53B7-7309-4D36-ABC9-48664008285D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7D82A-BD11-42D0-806D-1148801D64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7D82A-BD11-42D0-806D-1148801D64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75290-FED3-438A-854C-43EC359B33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75290-FED3-438A-854C-43EC359B33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75290-FED3-438A-854C-43EC359B33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A53B7-7309-4D36-ABC9-48664008285D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EA0E0-BEA5-48A7-BF74-043310A86F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EA0E0-BEA5-48A7-BF74-043310A86F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EA0E0-BEA5-48A7-BF74-043310A86F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CFC7-88A8-4B5B-9E59-1D7FA5BED7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CFC7-88A8-4B5B-9E59-1D7FA5BED7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CFC7-88A8-4B5B-9E59-1D7FA5BED7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CFC7-88A8-4B5B-9E59-1D7FA5BED7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30CE028-885A-4949-97A6-40D192E3A419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91E96D-3392-43BE-9A82-6D3C585DF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6B6E-3BED-413D-977E-1D6C04AB8C69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7073-FBA6-40D5-AA99-87919FE0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78CD-5D81-405D-AD5B-5D15EBF0C90D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115A-291C-448B-925A-1184F9E1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F7EE3624-8869-4E96-B738-8E86C393300D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DE39E77E-EB98-42A9-8C1B-009FCD4B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CDF55F79-3F5A-4CEF-AA7A-CCFF5CD1B6EE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E3BBA60-B72D-4DF2-97CB-8E418E24D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5231CEBB-E13E-4DB0-9C15-B6206A470BBC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35011B1-B859-44A0-A1EC-5755341E0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C56A04E-9B42-4CD2-A57E-E296A4E82C98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AD919C3C-B758-4C63-A8B8-AA6BCDEE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015D699-C39A-4439-B655-A2A31A6B538C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F40332C1-E092-4890-BC8E-FCEF3C43A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97605B1-4A87-4F2E-AFCE-68509A44ED7F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646B785-EA70-422F-8068-CAE47C60C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1448720-EBD5-48A4-962E-A50A76DCFA07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C18DE37-E14E-4A4C-B582-D8CE75535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87DF5BB-2464-450B-B776-CD542E5E2CCC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B1E7207-A5EE-4D51-8F65-ACE1DDAF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2C2A-B412-418B-A209-0FF03F8DD711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CDBA-B8A8-4419-BA5C-A71973421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442EC00-7301-49E6-9590-3F7FAD1B765B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5E82F81-473F-4AD7-8188-D79164192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4385961E-A252-4299-BAA5-80D4A3356094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52A7C797-9A69-4AB6-9683-CF1CD51C2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EA0D211-038E-42A7-B493-4CF84F7DE2D0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4E5A195-D56E-40A6-8FF8-07AC77FC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23E3BF7-6901-4B71-BFE0-30F535004F44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314FA0E-53E8-4DE0-949E-572F6FD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2354CD7-CA0B-4C4B-9F4B-1408968BE715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31EDA96-B206-48FD-908A-7F8DB2469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ED60AA9-EFF5-4B33-9371-31DDEE2BA5C1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6AF2D440-0E9C-44C7-A315-5D0212D83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B2082BB-43B8-4315-8CAD-F0EB60242B17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8D64791-DF85-412B-BCFF-DBFE3D864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CD91E2A-6F6D-477A-B321-1E152527D3CA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09B9479-6197-4900-ADBF-D4D20BFF3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49A98D63-EE60-4BDD-9A9A-359E1DE00221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DB586456-4580-47E1-9BF0-45E45DCC5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5930D4B-5C8B-4582-8DAB-46967D72F43C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438B6A1-4006-4379-933C-4D23CB01B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A6D8-617B-47E0-A71C-5D4959B78EA8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255C-75A2-46D6-A60E-841BC84D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12E3310-CC65-4E2D-868B-39AB4EE3F5B5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DAE3427-2756-4ED8-81BF-78CC24285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43418D9-298D-45B9-B459-AA862DB8BEAE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6B423CA6-DA3E-4947-8A7B-6E95AB60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A794BDA-D6E2-4580-94FE-C996986BB386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B070E0F-AACB-475C-8B29-D0F06A7E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EB0618AA-460E-4CCB-97C1-593115E54C42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9654412-2800-43FE-B4CC-CF9B7DCB2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30CE028-885A-4949-97A6-40D192E3A419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91E96D-3392-43BE-9A82-6D3C585DFA5D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2C2A-B412-418B-A209-0FF03F8DD711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CDBA-B8A8-4419-BA5C-A71973421605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A6D8-617B-47E0-A71C-5D4959B78EA8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255C-75A2-46D6-A60E-841BC84D86DF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8688-4BB1-4375-AC35-3382CECFE04B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5BA8-49A5-4F2D-B196-FDECE452BEB7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B788-7622-42A3-8A36-042000334FF7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419A-5762-42D1-A7AD-7D037D7AF52F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69B6-38EF-4913-B55A-77EA32567824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3FFC-88D7-434E-B35B-6CE4C45A794D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8688-4BB1-4375-AC35-3382CECFE04B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5BA8-49A5-4F2D-B196-FDECE452B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B553-68F9-4D0C-A368-D4E7E94EC3E3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B5B0-1135-4EBC-9387-811AFD8774E7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C249-5F19-4F32-A4C1-445D326255E5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62D9-EA64-486D-94C7-78F9A501C91F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0FDB-E0E5-4876-95A4-A0701D12A3D8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6C66-FCB6-4C49-9AF8-D574D200F0ED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6B6E-3BED-413D-977E-1D6C04AB8C69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7073-FBA6-40D5-AA99-87919FE08643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78CD-5D81-405D-AD5B-5D15EBF0C90D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115A-291C-448B-925A-1184F9E1D93E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B788-7622-42A3-8A36-042000334FF7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419A-5762-42D1-A7AD-7D037D7AF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69B6-38EF-4913-B55A-77EA32567824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3FFC-88D7-434E-B35B-6CE4C45A7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B553-68F9-4D0C-A368-D4E7E94EC3E3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B5B0-1135-4EBC-9387-811AFD877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C249-5F19-4F32-A4C1-445D326255E5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62D9-EA64-486D-94C7-78F9A501C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0FDB-E0E5-4876-95A4-A0701D12A3D8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6C66-FCB6-4C49-9AF8-D574D200F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64633F88-52C2-4FDD-BE4E-85AFBC677D71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9D8EBB55-7D7F-41F4-9606-209C5EEFC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097" r:id="rId2"/>
    <p:sldLayoutId id="2147484105" r:id="rId3"/>
    <p:sldLayoutId id="2147484098" r:id="rId4"/>
    <p:sldLayoutId id="2147484099" r:id="rId5"/>
    <p:sldLayoutId id="2147484100" r:id="rId6"/>
    <p:sldLayoutId id="2147484101" r:id="rId7"/>
    <p:sldLayoutId id="2147484106" r:id="rId8"/>
    <p:sldLayoutId id="2147484107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B46C604A-D6D8-471F-9A85-3B6AEFBE1246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F97A3AD8-459D-46B4-A717-230D7B72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E1182BB5-B00A-47FC-971E-986C3F459FEA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8A77665C-1194-486D-AC5D-0BF877210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64633F88-52C2-4FDD-BE4E-85AFBC677D71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1/30/2012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9D8EBB55-7D7F-41F4-9606-209C5EEFC1D0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6929454" y="4572008"/>
            <a:ext cx="919170" cy="57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6572264" y="4857760"/>
            <a:ext cx="717824" cy="44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6215074" y="5034228"/>
            <a:ext cx="633418" cy="39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5786446" y="5267340"/>
            <a:ext cx="717824" cy="44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 rot="385261">
            <a:off x="5295904" y="5429264"/>
            <a:ext cx="919170" cy="57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 rot="1111508">
            <a:off x="4690391" y="5653818"/>
            <a:ext cx="1133484" cy="70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 rot="1230631">
            <a:off x="3997309" y="5793888"/>
            <a:ext cx="1500198" cy="935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 rot="2026355">
            <a:off x="3105344" y="6023377"/>
            <a:ext cx="1714512" cy="106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 rot="2021367">
            <a:off x="2046935" y="6025900"/>
            <a:ext cx="1990708" cy="124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607223" y="0"/>
            <a:ext cx="1214446" cy="208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://t1.gstatic.com/images?q=tbn:ANd9GcRCvVXtx1Rwod0Ll1e02-JU6LVWysAKV95GHTqvuWf8QZXAul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43240" y="71414"/>
            <a:ext cx="5929322" cy="444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327880">
            <a:off x="1088245" y="413883"/>
            <a:ext cx="1053797" cy="181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063947">
            <a:off x="2400141" y="1233258"/>
            <a:ext cx="828127" cy="142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http://t3.gstatic.com/images?q=tbn:ANd9GcS2jEkuBokPPtGbVYhkopHU7qJkjBS1e-DttAq_8MCzDtqc75h8AEoRyTRn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-32" y="2357430"/>
            <a:ext cx="3214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http://t3.gstatic.com/images?q=tbn:ANd9GcS2jEkuBokPPtGbVYhkopHU7qJkjBS1e-DttAq_8MCzDtqc75h8AEoRyTRn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28662" y="3357562"/>
            <a:ext cx="3214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57190" y="4500570"/>
            <a:ext cx="9001156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Dear All Residents,</a:t>
            </a:r>
          </a:p>
          <a:p>
            <a:r>
              <a:rPr lang="en-US" sz="2600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ush Script Std" pitchFamily="50" charset="0"/>
              </a:rPr>
              <a:t>The Condominium Management</a:t>
            </a:r>
            <a:r>
              <a:rPr lang="en-US" sz="2300" b="1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 Wishing you </a:t>
            </a:r>
          </a:p>
          <a:p>
            <a:r>
              <a:rPr lang="en-US" sz="2300" b="1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The Harmony &amp; the Prosperity for your FAMILY  &amp; the whole LIFE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in the Water Dragon Year  of  2563</a:t>
            </a:r>
          </a:p>
          <a:p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endParaRPr>
          </a:p>
          <a:p>
            <a:endParaRPr lang="en-US" sz="4400" dirty="0" smtClean="0">
              <a:latin typeface="Bernstein SF" pitchFamily="2" charset="0"/>
            </a:endParaRPr>
          </a:p>
          <a:p>
            <a:endParaRPr lang="id-ID" dirty="0"/>
          </a:p>
        </p:txBody>
      </p:sp>
      <p:pic>
        <p:nvPicPr>
          <p:cNvPr id="27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941646">
            <a:off x="2754432" y="2218430"/>
            <a:ext cx="596858" cy="102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7858148" y="3786190"/>
            <a:ext cx="1285884" cy="80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7367605" y="4214818"/>
            <a:ext cx="1248031" cy="77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327880">
            <a:off x="2016938" y="-225458"/>
            <a:ext cx="1053797" cy="181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-357214"/>
            <a:ext cx="1214446" cy="208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063947">
            <a:off x="-156498" y="1519010"/>
            <a:ext cx="828127" cy="142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4742396">
            <a:off x="1262138" y="1806251"/>
            <a:ext cx="596858" cy="102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941646">
            <a:off x="2006495" y="1113064"/>
            <a:ext cx="596858" cy="102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500694" y="6072206"/>
            <a:ext cx="3331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stein SF" pitchFamily="2" charset="0"/>
              </a:rPr>
              <a:t>GONG XI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stein SF" pitchFamily="2" charset="0"/>
              </a:rPr>
              <a:t>FA CAI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stein SF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64940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Aerobic </a:t>
            </a:r>
            <a:r>
              <a:rPr lang="en-US" sz="5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Class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Will continue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Schedule: 11, 14, 18, 21, 25, 28 January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Time: 17.00 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– 19.00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wib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 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Location: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Ruang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 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Aerobic Lt 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Instruktor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Sdri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.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Bulan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 &amp;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Wiwid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257800"/>
            <a:ext cx="7696200" cy="1233488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5844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37686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62786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Coaching Clinic 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40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Setiap</a:t>
            </a: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 </a:t>
            </a:r>
            <a:r>
              <a:rPr lang="en-US" sz="340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Sabtu</a:t>
            </a: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/Every Saturday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7, 14, 21, 28 Jan’12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Jam/Time: 10.00 - 12.00</a:t>
            </a:r>
            <a:endParaRPr lang="en-US" sz="340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Instruktur</a:t>
            </a: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 </a:t>
            </a:r>
            <a:r>
              <a:rPr lang="en-US" sz="340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Profesional</a:t>
            </a: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/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Professional Instructor: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Putrisia</a:t>
            </a:r>
            <a:endParaRPr lang="en-US" sz="340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sp>
        <p:nvSpPr>
          <p:cNvPr id="36867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685800" y="1364159"/>
            <a:ext cx="276870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TEnis</a:t>
            </a: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Meja</a:t>
            </a:r>
            <a:endParaRPr lang="id-ID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380" y="2210502"/>
            <a:ext cx="22098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241925"/>
            <a:ext cx="7751763" cy="1249363"/>
            <a:chOff x="914400" y="4805800"/>
            <a:chExt cx="7752472" cy="1249256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329"/>
              <a:ext cx="7253951" cy="71272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7" y="5243912"/>
              <a:ext cx="7511150" cy="76193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71354" y="4805800"/>
              <a:ext cx="1295518" cy="12190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6872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5538" y="5381625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8203" y="5818910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eddy Sinaga\My Documents\YOGA PROGRAM\DSCF05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53214"/>
              </a:clrFrom>
              <a:clrTo>
                <a:srgbClr val="45321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2057400"/>
            <a:ext cx="5791200" cy="4343400"/>
          </a:xfrm>
          <a:prstGeom prst="round2Diag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80536"/>
            <a:ext cx="8496300" cy="1828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nique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Y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OGA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lang="en-US" sz="3200" dirty="0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BERSAMA </a:t>
            </a:r>
            <a:r>
              <a:rPr lang="en-US" sz="3200" dirty="0" err="1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Sdri</a:t>
            </a:r>
            <a:r>
              <a:rPr lang="en-US" sz="3200" noProof="0" dirty="0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. </a:t>
            </a:r>
            <a:r>
              <a:rPr lang="en-US" sz="3200" noProof="0" dirty="0" err="1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Aling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  <a:tileRect/>
              </a:gra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8580" y="2278082"/>
            <a:ext cx="807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Hari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 SABTU </a:t>
            </a:r>
            <a:r>
              <a:rPr lang="en-US" sz="2800" dirty="0" smtClean="0">
                <a:solidFill>
                  <a:srgbClr val="FFFF00"/>
                </a:solidFill>
                <a:latin typeface="Elephant" pitchFamily="18" charset="0"/>
              </a:rPr>
              <a:t>7, 14, 21, 28  Jan,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 2012</a:t>
            </a:r>
            <a:endParaRPr lang="en-US" sz="2800" dirty="0">
              <a:solidFill>
                <a:srgbClr val="FFFFFF"/>
              </a:solidFill>
              <a:latin typeface="Elephant" pitchFamily="18" charset="0"/>
            </a:endParaRPr>
          </a:p>
          <a:p>
            <a:pPr algn="r"/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JAM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: 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10.30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/>
            </a:r>
            <a:br>
              <a:rPr lang="en-US" sz="2800" dirty="0">
                <a:solidFill>
                  <a:srgbClr val="FFFFFF"/>
                </a:solidFill>
                <a:latin typeface="Elephant" pitchFamily="18" charset="0"/>
              </a:rPr>
            </a:br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Lokasi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: </a:t>
            </a:r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Ruang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 Aerobic Lt 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6</a:t>
            </a:r>
          </a:p>
          <a:p>
            <a:pPr algn="r"/>
            <a:endParaRPr lang="en-US" sz="2800" dirty="0" smtClean="0">
              <a:solidFill>
                <a:srgbClr val="FFFFFF"/>
              </a:solidFill>
              <a:latin typeface="Elephant" pitchFamily="18" charset="0"/>
            </a:endParaRPr>
          </a:p>
          <a:p>
            <a:pPr algn="r"/>
            <a:endParaRPr lang="en-US" sz="2800" dirty="0" smtClean="0">
              <a:solidFill>
                <a:srgbClr val="FFFFFF"/>
              </a:solidFill>
              <a:latin typeface="Elephant" pitchFamily="18" charset="0"/>
            </a:endParaRPr>
          </a:p>
          <a:p>
            <a:pPr algn="r"/>
            <a:endParaRPr lang="en-US" sz="2800" dirty="0" smtClean="0">
              <a:solidFill>
                <a:srgbClr val="FFFFFF"/>
              </a:solidFill>
              <a:latin typeface="Elephant" pitchFamily="18" charset="0"/>
            </a:endParaRPr>
          </a:p>
          <a:p>
            <a:pPr algn="r"/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Saturday </a:t>
            </a:r>
            <a:r>
              <a:rPr lang="en-US" sz="2800" dirty="0" smtClean="0">
                <a:solidFill>
                  <a:srgbClr val="FFFF00"/>
                </a:solidFill>
                <a:latin typeface="Elephant" pitchFamily="18" charset="0"/>
              </a:rPr>
              <a:t>7, 14, 21, 28 Jan,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 2012</a:t>
            </a:r>
          </a:p>
          <a:p>
            <a:pPr algn="r"/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TIME: 10.30</a:t>
            </a:r>
            <a:b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Location: Aerobic Room 6</a:t>
            </a:r>
            <a:r>
              <a:rPr lang="en-US" sz="2800" baseline="30000" dirty="0" smtClean="0">
                <a:solidFill>
                  <a:srgbClr val="FFFFFF"/>
                </a:solidFill>
                <a:latin typeface="Elephant" pitchFamily="18" charset="0"/>
              </a:rPr>
              <a:t>th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Elephant" pitchFamily="18" charset="0"/>
              </a:rPr>
              <a:t>flr</a:t>
            </a:r>
            <a:endParaRPr lang="en-US" sz="2800" dirty="0" smtClean="0">
              <a:solidFill>
                <a:srgbClr val="FFFFFF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s2.mm.bing.net/images/thumbnail.aspx?q=1139443245445&amp;id=80eba5a97bffe336719f8d1fa117a7c2&amp;url=http%3a%2f%2fwww.deviantart.com%2fdownload%2f101982150%2fThunderstorm_over_Beirut_by_akh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401" y="2749060"/>
            <a:ext cx="5985837" cy="397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966" name="Picture 2" descr="H:\GMTS\Logo Cambridge\CAMBRIDGE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5181600" y="755650"/>
            <a:ext cx="173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752600"/>
            <a:ext cx="762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Walaupun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gedung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dilengkapi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PENANGKAL PETIR yang </a:t>
            </a:r>
            <a:r>
              <a:rPr lang="en-US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memasuki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MUSIM HUJAN,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WAJIB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mematuhi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hal-hal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/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95532" y="2979919"/>
            <a:ext cx="481466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DILARANG BERENANG JIKA CUACA MENDUNG, GERIMIS APALAGI TERJADI HUJAN, KILAT / PETIR / HALILINTAR.  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SEGERA KELUAR DARI KOLAM RENANG JIKA CUACA BERUBAH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tsb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diatas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MENJAUH DARI KOLAM RENANG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TEMPAT-TEMPAT TERBUKA LAINNYA.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Jika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sedang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Unit JANGAN BERADA DI BALKON, TUTUP SEGERA JENDELA-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JENDELA,DAN PINTU-PINTU UNIT.</a:t>
            </a: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966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5181600" y="755650"/>
            <a:ext cx="173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390" y="1494020"/>
            <a:ext cx="8153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KOLAM RENANG</a:t>
            </a:r>
          </a:p>
          <a:p>
            <a:endParaRPr lang="en-US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Seluruh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Resident WAJIB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membaca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Peraturan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Terletak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dinding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Pool Bar Newton)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memahami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HOUSE RULES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mengenai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diperhatikan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keamanan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sesama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Resident,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Keringkan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sebelum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menggunakan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LIFT.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Kondisi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lantai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marmer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lantai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lift yang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membahayakan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lain.</a:t>
            </a:r>
          </a:p>
          <a:p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Gunakan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pakaian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KHUSUS RENANG.</a:t>
            </a:r>
          </a:p>
          <a:p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HANYA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Resident,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pihak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lain / yang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Resident DILARANG,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termasuk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PEKERJA Resident.</a:t>
            </a:r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966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5181600" y="755650"/>
            <a:ext cx="173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390" y="1494020"/>
            <a:ext cx="8153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 LAIN</a:t>
            </a:r>
          </a:p>
          <a:p>
            <a:endParaRPr lang="en-US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lainnya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BATASAN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ATURAN-ATURAN-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masing-masing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diantaranya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SPA, Fitness Center, Aerobic, Indoor Sport games, Children Play Ground, Library, Auditorium, Tea House </a:t>
            </a: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Bacalah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sebelum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MENGGUNAKAN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seluruh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agar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Ketertiban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Keteraturan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tercipta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diingatkan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ditegur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TETAPI KARENA KESADARAN &amp; TANGGUNGJAWAB KITA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Resident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Pemilik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Condominium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/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1988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5194621" y="741363"/>
            <a:ext cx="1739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20" name="TextBox 20"/>
          <p:cNvSpPr txBox="1">
            <a:spLocks noChangeArrowheads="1"/>
          </p:cNvSpPr>
          <p:nvPr/>
        </p:nvSpPr>
        <p:spPr bwMode="auto">
          <a:xfrm>
            <a:off x="525682" y="1583353"/>
            <a:ext cx="776605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u="sng" dirty="0" err="1" smtClean="0"/>
              <a:t>Tampilan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Gedung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dan</a:t>
            </a:r>
            <a:endParaRPr lang="en-US" sz="2400" b="1" u="sng" dirty="0" smtClean="0"/>
          </a:p>
          <a:p>
            <a:pPr algn="r"/>
            <a:r>
              <a:rPr lang="en-US" sz="2400" b="1" u="sng" dirty="0" err="1" smtClean="0"/>
              <a:t>Gangguan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Pandangan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sesama</a:t>
            </a:r>
            <a:r>
              <a:rPr lang="en-US" sz="2400" b="1" u="sng" dirty="0" smtClean="0"/>
              <a:t> Resident</a:t>
            </a:r>
          </a:p>
          <a:p>
            <a:pPr marL="457200" indent="-457200" algn="r"/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Sesuai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Kepenghunian</a:t>
            </a:r>
            <a:r>
              <a:rPr lang="en-US" sz="2200" b="1" dirty="0" smtClean="0">
                <a:solidFill>
                  <a:srgbClr val="FFFF00"/>
                </a:solidFill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</a:rPr>
              <a:t>kami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himbau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kembali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kepada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seluruh</a:t>
            </a:r>
            <a:r>
              <a:rPr lang="en-US" sz="2200" b="1" dirty="0" smtClean="0">
                <a:solidFill>
                  <a:srgbClr val="FFFF00"/>
                </a:solidFill>
              </a:rPr>
              <a:t> Resident agar </a:t>
            </a:r>
            <a:r>
              <a:rPr lang="en-US" sz="2200" b="1" dirty="0" err="1" smtClean="0">
                <a:solidFill>
                  <a:srgbClr val="FFFF00"/>
                </a:solidFill>
              </a:rPr>
              <a:t>mengingatkan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Karyawan</a:t>
            </a:r>
            <a:r>
              <a:rPr lang="en-US" sz="2200" b="1" dirty="0" smtClean="0">
                <a:solidFill>
                  <a:srgbClr val="FFFF00"/>
                </a:solidFill>
              </a:rPr>
              <a:t> / </a:t>
            </a:r>
            <a:r>
              <a:rPr lang="en-US" sz="2200" b="1" dirty="0" err="1" smtClean="0">
                <a:solidFill>
                  <a:srgbClr val="FFFF00"/>
                </a:solidFill>
              </a:rPr>
              <a:t>Pekerjanya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</a:rPr>
              <a:t>:</a:t>
            </a:r>
          </a:p>
          <a:p>
            <a:pPr marL="457200" indent="-457200" algn="r"/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</a:rPr>
              <a:t>Tidak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Menjemur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apapun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di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</a:rPr>
              <a:t>Railing </a:t>
            </a:r>
            <a:r>
              <a:rPr lang="en-US" sz="2200" b="1" dirty="0" err="1" smtClean="0">
                <a:solidFill>
                  <a:srgbClr val="FFFF00"/>
                </a:solidFill>
              </a:rPr>
              <a:t>kaca</a:t>
            </a:r>
            <a:r>
              <a:rPr lang="en-US" sz="2200" b="1" dirty="0" smtClean="0">
                <a:solidFill>
                  <a:srgbClr val="FFFF00"/>
                </a:solidFill>
              </a:rPr>
              <a:t> &amp; </a:t>
            </a:r>
            <a:r>
              <a:rPr lang="en-US" sz="2200" b="1" dirty="0" err="1" smtClean="0">
                <a:solidFill>
                  <a:srgbClr val="FFFF00"/>
                </a:solidFill>
              </a:rPr>
              <a:t>di</a:t>
            </a:r>
            <a:r>
              <a:rPr lang="en-US" sz="2200" b="1" dirty="0" smtClean="0">
                <a:solidFill>
                  <a:srgbClr val="FFFF00"/>
                </a:solidFill>
              </a:rPr>
              <a:t> area </a:t>
            </a:r>
            <a:r>
              <a:rPr lang="en-US" sz="2200" b="1" dirty="0" err="1" smtClean="0">
                <a:solidFill>
                  <a:srgbClr val="FFFF00"/>
                </a:solidFill>
              </a:rPr>
              <a:t>Balkon</a:t>
            </a:r>
            <a:r>
              <a:rPr lang="en-US" sz="22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 algn="r"/>
            <a:r>
              <a:rPr lang="en-US" sz="2000" b="1" i="1" dirty="0" smtClean="0"/>
              <a:t>(Photo </a:t>
            </a:r>
            <a:r>
              <a:rPr lang="en-US" sz="2000" b="1" i="1" dirty="0" err="1" smtClean="0"/>
              <a:t>ini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hanya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sebagai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contoh</a:t>
            </a:r>
            <a:r>
              <a:rPr lang="en-US" sz="2000" b="1" i="1" dirty="0" smtClean="0"/>
              <a:t>)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6629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2132" y="3835496"/>
            <a:ext cx="4100732" cy="307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1988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5194621" y="741363"/>
            <a:ext cx="1739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20" name="TextBox 20"/>
          <p:cNvSpPr txBox="1">
            <a:spLocks noChangeArrowheads="1"/>
          </p:cNvSpPr>
          <p:nvPr/>
        </p:nvSpPr>
        <p:spPr bwMode="auto">
          <a:xfrm>
            <a:off x="525682" y="1583353"/>
            <a:ext cx="77660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u="sng" dirty="0" err="1" smtClean="0"/>
              <a:t>Tampilan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Gedung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dan</a:t>
            </a:r>
            <a:endParaRPr lang="en-US" sz="2400" b="1" u="sng" dirty="0" smtClean="0"/>
          </a:p>
          <a:p>
            <a:pPr algn="r"/>
            <a:r>
              <a:rPr lang="en-US" sz="2400" b="1" u="sng" dirty="0" err="1" smtClean="0"/>
              <a:t>Gangguan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Pandangan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sesama</a:t>
            </a:r>
            <a:r>
              <a:rPr lang="en-US" sz="2400" b="1" u="sng" dirty="0" smtClean="0"/>
              <a:t> Resident</a:t>
            </a:r>
          </a:p>
          <a:p>
            <a:pPr marL="457200" indent="-457200" algn="r"/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Sesuai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Kepenghunian</a:t>
            </a:r>
            <a:r>
              <a:rPr lang="en-US" sz="2200" b="1" dirty="0" smtClean="0">
                <a:solidFill>
                  <a:srgbClr val="FFFF00"/>
                </a:solidFill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</a:rPr>
              <a:t>kami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himbau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kembali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kepada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seluruh</a:t>
            </a:r>
            <a:r>
              <a:rPr lang="en-US" sz="2200" b="1" dirty="0" smtClean="0">
                <a:solidFill>
                  <a:srgbClr val="FFFF00"/>
                </a:solidFill>
              </a:rPr>
              <a:t> Resident agar </a:t>
            </a:r>
            <a:r>
              <a:rPr lang="en-US" sz="2200" b="1" dirty="0" err="1" smtClean="0">
                <a:solidFill>
                  <a:srgbClr val="FFFF00"/>
                </a:solidFill>
              </a:rPr>
              <a:t>mengingatkan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Karyawan</a:t>
            </a:r>
            <a:r>
              <a:rPr lang="en-US" sz="2200" b="1" dirty="0" smtClean="0">
                <a:solidFill>
                  <a:srgbClr val="FFFF00"/>
                </a:solidFill>
              </a:rPr>
              <a:t> / </a:t>
            </a:r>
            <a:r>
              <a:rPr lang="en-US" sz="2200" b="1" dirty="0" err="1" smtClean="0">
                <a:solidFill>
                  <a:srgbClr val="FFFF00"/>
                </a:solidFill>
              </a:rPr>
              <a:t>Pekerjanya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</a:rPr>
              <a:t>:</a:t>
            </a:r>
          </a:p>
          <a:p>
            <a:pPr marL="457200" indent="-457200" algn="r"/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>
              <a:buFont typeface="+mj-lt"/>
              <a:buAutoNum type="arabicPeriod" startAt="2"/>
            </a:pPr>
            <a:r>
              <a:rPr lang="en-US" sz="2200" b="1" dirty="0" err="1" smtClean="0">
                <a:solidFill>
                  <a:srgbClr val="FFFF00"/>
                </a:solidFill>
              </a:rPr>
              <a:t>Tidak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meletakan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dan</a:t>
            </a:r>
            <a:r>
              <a:rPr lang="en-US" sz="2200" b="1" dirty="0" smtClean="0">
                <a:solidFill>
                  <a:srgbClr val="FFFF00"/>
                </a:solidFill>
              </a:rPr>
              <a:t> / </a:t>
            </a:r>
            <a:r>
              <a:rPr lang="en-US" sz="2200" b="1" dirty="0" err="1" smtClean="0">
                <a:solidFill>
                  <a:srgbClr val="FFFF00"/>
                </a:solidFill>
              </a:rPr>
              <a:t>atau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Menggantung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apapun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pada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</a:rPr>
              <a:t>Grill / Louver </a:t>
            </a:r>
            <a:r>
              <a:rPr lang="en-US" sz="2200" b="1" dirty="0" err="1" smtClean="0">
                <a:solidFill>
                  <a:srgbClr val="FFFF00"/>
                </a:solidFill>
              </a:rPr>
              <a:t>alumunium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</a:rPr>
              <a:t>Service Area</a:t>
            </a:r>
          </a:p>
          <a:p>
            <a:pPr algn="r"/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6629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4408" y="38481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1988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5194621" y="741363"/>
            <a:ext cx="1739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20" name="TextBox 20"/>
          <p:cNvSpPr txBox="1">
            <a:spLocks noChangeArrowheads="1"/>
          </p:cNvSpPr>
          <p:nvPr/>
        </p:nvSpPr>
        <p:spPr bwMode="auto">
          <a:xfrm>
            <a:off x="525682" y="1583353"/>
            <a:ext cx="776605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u="sng" dirty="0" err="1" smtClean="0"/>
              <a:t>Tampilan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Gedung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dan</a:t>
            </a:r>
            <a:endParaRPr lang="en-US" sz="2400" b="1" u="sng" dirty="0" smtClean="0"/>
          </a:p>
          <a:p>
            <a:pPr algn="r"/>
            <a:r>
              <a:rPr lang="en-US" sz="2400" b="1" u="sng" dirty="0" err="1" smtClean="0"/>
              <a:t>Gangguan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Pandangan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sesama</a:t>
            </a:r>
            <a:r>
              <a:rPr lang="en-US" sz="2400" b="1" u="sng" dirty="0" smtClean="0"/>
              <a:t> Resident</a:t>
            </a:r>
          </a:p>
          <a:p>
            <a:pPr marL="457200" indent="-457200" algn="r"/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Sesuai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Kepenghunian</a:t>
            </a:r>
            <a:r>
              <a:rPr lang="en-US" sz="2200" b="1" dirty="0" smtClean="0">
                <a:solidFill>
                  <a:srgbClr val="FFFF00"/>
                </a:solidFill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</a:rPr>
              <a:t>kami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himbau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kembali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kepada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seluruh</a:t>
            </a:r>
            <a:r>
              <a:rPr lang="en-US" sz="2200" b="1" dirty="0" smtClean="0">
                <a:solidFill>
                  <a:srgbClr val="FFFF00"/>
                </a:solidFill>
              </a:rPr>
              <a:t> Resident agar </a:t>
            </a:r>
            <a:r>
              <a:rPr lang="en-US" sz="2200" b="1" dirty="0" err="1" smtClean="0">
                <a:solidFill>
                  <a:srgbClr val="FFFF00"/>
                </a:solidFill>
              </a:rPr>
              <a:t>mengingatkan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Karyawan</a:t>
            </a:r>
            <a:r>
              <a:rPr lang="en-US" sz="2200" b="1" dirty="0" smtClean="0">
                <a:solidFill>
                  <a:srgbClr val="FFFF00"/>
                </a:solidFill>
              </a:rPr>
              <a:t> / </a:t>
            </a:r>
            <a:r>
              <a:rPr lang="en-US" sz="2200" b="1" dirty="0" err="1" smtClean="0">
                <a:solidFill>
                  <a:srgbClr val="FFFF00"/>
                </a:solidFill>
              </a:rPr>
              <a:t>Pekerjanya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</a:rPr>
              <a:t>:</a:t>
            </a:r>
          </a:p>
          <a:p>
            <a:pPr marL="457200" indent="-457200" algn="r"/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>
              <a:buFont typeface="+mj-lt"/>
              <a:buAutoNum type="arabicPeriod" startAt="3"/>
            </a:pPr>
            <a:r>
              <a:rPr lang="en-US" sz="2200" b="1" dirty="0" err="1" smtClean="0">
                <a:solidFill>
                  <a:srgbClr val="FFFF00"/>
                </a:solidFill>
              </a:rPr>
              <a:t>Tidak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meletakan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tanaman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atau</a:t>
            </a:r>
            <a:r>
              <a:rPr lang="en-US" sz="2200" b="1" dirty="0" smtClean="0">
                <a:solidFill>
                  <a:srgbClr val="FFFF00"/>
                </a:solidFill>
              </a:rPr>
              <a:t> pot-pot </a:t>
            </a:r>
            <a:r>
              <a:rPr lang="en-US" sz="2200" b="1" dirty="0" err="1" smtClean="0">
                <a:solidFill>
                  <a:srgbClr val="FFFF00"/>
                </a:solidFill>
              </a:rPr>
              <a:t>tanaman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terlalu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dekat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kaca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Balkon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atau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menekan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kaca</a:t>
            </a:r>
            <a:r>
              <a:rPr lang="en-US" sz="2200" b="1" dirty="0" smtClean="0">
                <a:solidFill>
                  <a:srgbClr val="FFFF00"/>
                </a:solidFill>
              </a:rPr>
              <a:t> yang </a:t>
            </a:r>
            <a:r>
              <a:rPr lang="en-US" sz="2200" b="1" dirty="0" err="1" smtClean="0">
                <a:solidFill>
                  <a:srgbClr val="FFFF00"/>
                </a:solidFill>
              </a:rPr>
              <a:t>mungkin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akan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mengakibatkan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kaca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pecah</a:t>
            </a:r>
            <a:r>
              <a:rPr lang="en-US" sz="2200" b="1" dirty="0" smtClean="0">
                <a:solidFill>
                  <a:srgbClr val="FFFF00"/>
                </a:solidFill>
              </a:rPr>
              <a:t>  </a:t>
            </a:r>
          </a:p>
          <a:p>
            <a:pPr marL="457200" indent="-457200" algn="r"/>
            <a:r>
              <a:rPr lang="en-US" sz="2000" b="1" i="1" dirty="0" smtClean="0"/>
              <a:t>(Photo </a:t>
            </a:r>
            <a:r>
              <a:rPr lang="en-US" sz="2000" b="1" i="1" dirty="0" err="1" smtClean="0"/>
              <a:t>ini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hanya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sebagai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contoh</a:t>
            </a:r>
            <a:r>
              <a:rPr lang="en-US" sz="2000" b="1" i="1" dirty="0" smtClean="0"/>
              <a:t>)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6629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800" y="3733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1988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5194621" y="741363"/>
            <a:ext cx="1739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20" name="TextBox 20"/>
          <p:cNvSpPr txBox="1">
            <a:spLocks noChangeArrowheads="1"/>
          </p:cNvSpPr>
          <p:nvPr/>
        </p:nvSpPr>
        <p:spPr bwMode="auto">
          <a:xfrm>
            <a:off x="304800" y="1568946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u="sng" dirty="0" smtClean="0"/>
              <a:t>SUMBAT </a:t>
            </a:r>
            <a:r>
              <a:rPr lang="en-US" sz="2400" b="1" u="sng" dirty="0" err="1" smtClean="0"/>
              <a:t>di</a:t>
            </a:r>
            <a:r>
              <a:rPr lang="en-US" sz="2400" b="1" u="sng" dirty="0" smtClean="0"/>
              <a:t> PIPA UTAMA </a:t>
            </a:r>
            <a:r>
              <a:rPr lang="en-US" sz="2400" b="1" u="sng" dirty="0" err="1" smtClean="0"/>
              <a:t>Pembuangan</a:t>
            </a:r>
            <a:r>
              <a:rPr lang="en-US" sz="2400" b="1" u="sng" dirty="0" smtClean="0"/>
              <a:t> air </a:t>
            </a:r>
            <a:r>
              <a:rPr lang="en-US" sz="2400" b="1" u="sng" dirty="0" err="1" smtClean="0"/>
              <a:t>dari</a:t>
            </a:r>
            <a:r>
              <a:rPr lang="en-US" sz="2400" b="1" u="sng" dirty="0" smtClean="0"/>
              <a:t> DAPUR</a:t>
            </a:r>
          </a:p>
          <a:p>
            <a:pPr marL="457200" indent="-457200" algn="r"/>
            <a:endParaRPr lang="en-US" sz="2200" b="1" u="sng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Selama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bulan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Desember</a:t>
            </a:r>
            <a:r>
              <a:rPr lang="en-US" sz="2200" b="1" dirty="0" smtClean="0">
                <a:solidFill>
                  <a:srgbClr val="FFFF00"/>
                </a:solidFill>
              </a:rPr>
              <a:t> 2011, </a:t>
            </a:r>
            <a:r>
              <a:rPr lang="en-US" sz="2200" b="1" dirty="0" err="1" smtClean="0">
                <a:solidFill>
                  <a:srgbClr val="FFFF00"/>
                </a:solidFill>
              </a:rPr>
              <a:t>telah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terjadi</a:t>
            </a:r>
            <a:r>
              <a:rPr lang="en-US" sz="2200" b="1" dirty="0" smtClean="0">
                <a:solidFill>
                  <a:srgbClr val="FFFF00"/>
                </a:solidFill>
              </a:rPr>
              <a:t> 1 kali SUMBAT </a:t>
            </a:r>
            <a:r>
              <a:rPr lang="en-US" sz="2200" b="1" dirty="0" err="1" smtClean="0">
                <a:solidFill>
                  <a:srgbClr val="FFFF00"/>
                </a:solidFill>
              </a:rPr>
              <a:t>pada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Pipa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Utama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Pembuangan</a:t>
            </a:r>
            <a:r>
              <a:rPr lang="en-US" sz="2200" b="1" dirty="0" smtClean="0">
                <a:solidFill>
                  <a:srgbClr val="FFFF00"/>
                </a:solidFill>
              </a:rPr>
              <a:t> Air </a:t>
            </a:r>
            <a:r>
              <a:rPr lang="en-US" sz="2200" b="1" dirty="0" err="1" smtClean="0">
                <a:solidFill>
                  <a:srgbClr val="FFFF00"/>
                </a:solidFill>
              </a:rPr>
              <a:t>dari</a:t>
            </a:r>
            <a:r>
              <a:rPr lang="en-US" sz="2200" b="1" dirty="0" smtClean="0">
                <a:solidFill>
                  <a:srgbClr val="FFFF00"/>
                </a:solidFill>
              </a:rPr>
              <a:t> DAPUR </a:t>
            </a:r>
            <a:r>
              <a:rPr lang="en-US" sz="2200" b="1" dirty="0" err="1" smtClean="0">
                <a:solidFill>
                  <a:srgbClr val="FFFF00"/>
                </a:solidFill>
              </a:rPr>
              <a:t>dan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kita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harus</a:t>
            </a:r>
            <a:r>
              <a:rPr lang="en-US" sz="2200" b="1" dirty="0" smtClean="0">
                <a:solidFill>
                  <a:srgbClr val="FFFF00"/>
                </a:solidFill>
              </a:rPr>
              <a:t> MENGGANTINYA</a:t>
            </a: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dengan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panjang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u="sng" dirty="0" smtClean="0">
                <a:solidFill>
                  <a:srgbClr val="FFFF00"/>
                </a:solidFill>
              </a:rPr>
              <a:t>+</a:t>
            </a:r>
            <a:r>
              <a:rPr lang="en-US" sz="2200" b="1" dirty="0" smtClean="0">
                <a:solidFill>
                  <a:srgbClr val="FFFF00"/>
                </a:solidFill>
              </a:rPr>
              <a:t> 6 meter. </a:t>
            </a:r>
            <a:r>
              <a:rPr lang="en-US" sz="2200" b="1" dirty="0" err="1" smtClean="0">
                <a:solidFill>
                  <a:srgbClr val="FFFF00"/>
                </a:solidFill>
              </a:rPr>
              <a:t>Pipa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berada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di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lantai</a:t>
            </a:r>
            <a:r>
              <a:rPr lang="en-US" sz="2200" b="1" dirty="0" smtClean="0">
                <a:solidFill>
                  <a:srgbClr val="FFFF00"/>
                </a:solidFill>
              </a:rPr>
              <a:t> 6.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mencegahnya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kami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tetap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menghimbau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kepada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seluruh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</a:rPr>
              <a:t>Resident &amp; </a:t>
            </a:r>
            <a:r>
              <a:rPr lang="en-US" sz="2200" b="1" dirty="0" err="1" smtClean="0">
                <a:solidFill>
                  <a:srgbClr val="FFFF00"/>
                </a:solidFill>
              </a:rPr>
              <a:t>Pekerjanya</a:t>
            </a:r>
            <a:r>
              <a:rPr lang="en-US" sz="2200" b="1" dirty="0" smtClean="0">
                <a:solidFill>
                  <a:srgbClr val="FFFF00"/>
                </a:solidFill>
              </a:rPr>
              <a:t>:</a:t>
            </a:r>
          </a:p>
          <a:p>
            <a:pPr algn="r"/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6629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" y="4191000"/>
            <a:ext cx="34544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10000" y="4114800"/>
            <a:ext cx="48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tidak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membuang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sampah</a:t>
            </a:r>
            <a:r>
              <a:rPr lang="en-US" sz="2200" b="1" dirty="0" smtClean="0"/>
              <a:t> </a:t>
            </a:r>
          </a:p>
          <a:p>
            <a:pPr marL="457200" indent="-457200" algn="r"/>
            <a:r>
              <a:rPr lang="en-US" sz="2200" b="1" dirty="0" smtClean="0"/>
              <a:t>&amp; </a:t>
            </a:r>
            <a:r>
              <a:rPr lang="en-US" sz="2200" b="1" dirty="0" err="1" smtClean="0"/>
              <a:t>sisa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masakan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sisa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makanan</a:t>
            </a:r>
            <a:r>
              <a:rPr lang="en-US" sz="2200" b="1" dirty="0" smtClean="0"/>
              <a:t> </a:t>
            </a:r>
          </a:p>
          <a:p>
            <a:pPr marL="457200" indent="-457200" algn="r"/>
            <a:r>
              <a:rPr lang="en-US" sz="2200" b="1" dirty="0" err="1" smtClean="0"/>
              <a:t>minyak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goreng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lemak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dll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pada</a:t>
            </a:r>
            <a:r>
              <a:rPr lang="en-US" sz="2200" b="1" dirty="0" smtClean="0"/>
              <a:t> </a:t>
            </a:r>
          </a:p>
          <a:p>
            <a:pPr marL="457200" indent="-457200" algn="r"/>
            <a:r>
              <a:rPr lang="en-US" sz="2200" b="1" dirty="0" err="1" smtClean="0"/>
              <a:t>Lubang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Pembuangan</a:t>
            </a:r>
            <a:r>
              <a:rPr lang="en-US" sz="2200" b="1" dirty="0" smtClean="0"/>
              <a:t> Air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Dapur</a:t>
            </a:r>
            <a:r>
              <a:rPr lang="en-US" sz="2200" b="1" dirty="0" smtClean="0"/>
              <a:t>.  </a:t>
            </a:r>
          </a:p>
        </p:txBody>
      </p:sp>
    </p:spTree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6929454" y="4572008"/>
            <a:ext cx="919170" cy="57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6572264" y="4857760"/>
            <a:ext cx="717824" cy="44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6215074" y="5034228"/>
            <a:ext cx="633418" cy="39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5786446" y="5267340"/>
            <a:ext cx="717824" cy="44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 rot="385261">
            <a:off x="5295904" y="5429264"/>
            <a:ext cx="919170" cy="57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 rot="1111508">
            <a:off x="4690391" y="5653818"/>
            <a:ext cx="1133484" cy="70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 rot="1230631">
            <a:off x="3997309" y="5793888"/>
            <a:ext cx="1500198" cy="935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 rot="2026355">
            <a:off x="3105344" y="6023377"/>
            <a:ext cx="1714512" cy="106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 rot="2021367">
            <a:off x="2046935" y="6025900"/>
            <a:ext cx="1990708" cy="124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607223" y="0"/>
            <a:ext cx="1214446" cy="208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://t1.gstatic.com/images?q=tbn:ANd9GcRCvVXtx1Rwod0Ll1e02-JU6LVWysAKV95GHTqvuWf8QZXAule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43240" y="71414"/>
            <a:ext cx="5929322" cy="444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327880">
            <a:off x="1088245" y="413883"/>
            <a:ext cx="1053797" cy="181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063947">
            <a:off x="2400141" y="1233258"/>
            <a:ext cx="828127" cy="142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http://t3.gstatic.com/images?q=tbn:ANd9GcS2jEkuBokPPtGbVYhkopHU7qJkjBS1e-DttAq_8MCzDtqc75h8AEoRyTRn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-32" y="2357430"/>
            <a:ext cx="3214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http://t3.gstatic.com/images?q=tbn:ANd9GcS2jEkuBokPPtGbVYhkopHU7qJkjBS1e-DttAq_8MCzDtqc75h8AEoRyTRn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28662" y="3357562"/>
            <a:ext cx="3214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57190" y="4500570"/>
            <a:ext cx="90011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Resident yang </a:t>
            </a:r>
            <a:r>
              <a:rPr lang="en-US" sz="28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Terhormat</a:t>
            </a:r>
            <a:r>
              <a:rPr lang="en-US" sz="28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,</a:t>
            </a:r>
          </a:p>
          <a:p>
            <a:r>
              <a:rPr lang="en-US" sz="2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ush Script Std" pitchFamily="50" charset="0"/>
              </a:rPr>
              <a:t>Condominium Management</a:t>
            </a:r>
            <a:r>
              <a:rPr lang="en-US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  </a:t>
            </a:r>
            <a:r>
              <a:rPr lang="en-US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mengharapkan</a:t>
            </a:r>
            <a:endParaRPr lang="en-US" sz="2400" b="1" dirty="0" smtClean="0">
              <a:effectLst>
                <a:glow rad="228600">
                  <a:schemeClr val="bg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no Pro Smbd SmText" pitchFamily="18" charset="0"/>
            </a:endParaRPr>
          </a:p>
          <a:p>
            <a:r>
              <a:rPr lang="en-US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KEHARMONISAN &amp; KEBERLIMPAHAN </a:t>
            </a:r>
            <a:r>
              <a:rPr lang="en-US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dalam</a:t>
            </a:r>
            <a:r>
              <a:rPr lang="en-US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 </a:t>
            </a:r>
            <a:r>
              <a:rPr lang="en-US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kehidupan</a:t>
            </a:r>
            <a:r>
              <a:rPr lang="en-US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 </a:t>
            </a:r>
            <a:r>
              <a:rPr lang="en-US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seluruh</a:t>
            </a:r>
            <a:r>
              <a:rPr lang="en-US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  KELUARGA </a:t>
            </a:r>
            <a:r>
              <a:rPr lang="en-US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di</a:t>
            </a:r>
            <a:r>
              <a:rPr lang="en-US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 SEPANJANG </a:t>
            </a:r>
            <a:r>
              <a:rPr lang="en-US" sz="24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tahun</a:t>
            </a:r>
            <a:r>
              <a:rPr lang="en-US" sz="2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no Pro Smbd SmText" pitchFamily="18" charset="0"/>
              </a:rPr>
              <a:t> NAGA AIR 2563  </a:t>
            </a:r>
            <a:endParaRPr lang="en-US" sz="2400" b="1" dirty="0" smtClean="0"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no Pro Smbd SmText" pitchFamily="18" charset="0"/>
            </a:endParaRPr>
          </a:p>
        </p:txBody>
      </p:sp>
      <p:pic>
        <p:nvPicPr>
          <p:cNvPr id="27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941646">
            <a:off x="2754432" y="2218430"/>
            <a:ext cx="596858" cy="102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7858148" y="3786190"/>
            <a:ext cx="1285884" cy="80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t0.gstatic.com/images?q=tbn:ANd9GcRAaw4XRm94K5tTsLVQbvG7QABli1rW7EMD9hijHf_jwnQLETwqXB1uAgv0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7367605" y="4214818"/>
            <a:ext cx="1248031" cy="77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327880">
            <a:off x="2016938" y="-225458"/>
            <a:ext cx="1053797" cy="181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-357214"/>
            <a:ext cx="1214446" cy="208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063947">
            <a:off x="-156498" y="1519010"/>
            <a:ext cx="828127" cy="142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4742396">
            <a:off x="1262138" y="1806251"/>
            <a:ext cx="596858" cy="102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" descr="http://t0.gstatic.com/images?q=tbn:ANd9GcRZvf-u0j1EargVWQnx7WXEobWwwd5Ims10b73iOTKAMAzibUi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941646">
            <a:off x="2006495" y="1113064"/>
            <a:ext cx="596858" cy="102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500694" y="6072206"/>
            <a:ext cx="3331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stein SF" pitchFamily="2" charset="0"/>
              </a:rPr>
              <a:t>GONG XI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stein SF" pitchFamily="2" charset="0"/>
              </a:rPr>
              <a:t>FA CAI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stein SF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3011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4800" y="1614268"/>
            <a:ext cx="8534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33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Karena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masa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Sosialisasi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Peraturan</a:t>
            </a:r>
            <a:r>
              <a:rPr lang="en-US" sz="2200" b="1" dirty="0" smtClean="0">
                <a:latin typeface="Berlin Sans FB Demi" pitchFamily="34" charset="0"/>
              </a:rPr>
              <a:t> UNTUK PEKERJA RESIDENT </a:t>
            </a:r>
          </a:p>
          <a:p>
            <a:pPr marL="457200" indent="-457200">
              <a:buClr>
                <a:srgbClr val="0033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sudah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berjalan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lebih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dari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Tiga</a:t>
            </a:r>
            <a:r>
              <a:rPr lang="en-US" sz="2200" b="1" dirty="0" smtClean="0">
                <a:latin typeface="Berlin Sans FB Demi" pitchFamily="34" charset="0"/>
              </a:rPr>
              <a:t> (3) </a:t>
            </a:r>
            <a:r>
              <a:rPr lang="en-US" sz="2200" b="1" dirty="0" err="1" smtClean="0">
                <a:latin typeface="Berlin Sans FB Demi" pitchFamily="34" charset="0"/>
              </a:rPr>
              <a:t>bulan</a:t>
            </a:r>
            <a:r>
              <a:rPr lang="en-US" sz="2200" b="1" dirty="0" smtClean="0">
                <a:latin typeface="Berlin Sans FB Demi" pitchFamily="34" charset="0"/>
              </a:rPr>
              <a:t>, </a:t>
            </a:r>
            <a:r>
              <a:rPr lang="en-US" sz="2200" b="1" dirty="0" err="1" smtClean="0">
                <a:latin typeface="Berlin Sans FB Demi" pitchFamily="34" charset="0"/>
              </a:rPr>
              <a:t>maka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mulai</a:t>
            </a:r>
            <a:r>
              <a:rPr lang="en-US" sz="2200" b="1" dirty="0" smtClean="0">
                <a:latin typeface="Berlin Sans FB Demi" pitchFamily="34" charset="0"/>
              </a:rPr>
              <a:t> 1 </a:t>
            </a:r>
            <a:r>
              <a:rPr lang="en-US" sz="2200" b="1" dirty="0" err="1" smtClean="0">
                <a:latin typeface="Berlin Sans FB Demi" pitchFamily="34" charset="0"/>
              </a:rPr>
              <a:t>Januari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</a:p>
          <a:p>
            <a:pPr marL="457200" indent="-457200">
              <a:buClr>
                <a:srgbClr val="003300"/>
              </a:buClr>
            </a:pPr>
            <a:r>
              <a:rPr lang="en-US" sz="2200" b="1" dirty="0" smtClean="0">
                <a:latin typeface="Berlin Sans FB Demi" pitchFamily="34" charset="0"/>
              </a:rPr>
              <a:t>2012, </a:t>
            </a:r>
            <a:r>
              <a:rPr lang="en-US" sz="2200" b="1" dirty="0" err="1" smtClean="0">
                <a:latin typeface="Berlin Sans FB Demi" pitchFamily="34" charset="0"/>
              </a:rPr>
              <a:t>jika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ada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pelanggaran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dari</a:t>
            </a:r>
            <a:r>
              <a:rPr lang="en-US" sz="2200" b="1" dirty="0" smtClean="0">
                <a:latin typeface="Berlin Sans FB Demi" pitchFamily="34" charset="0"/>
              </a:rPr>
              <a:t> KETENTUAN-KETENTUAN  &amp; </a:t>
            </a:r>
          </a:p>
          <a:p>
            <a:pPr marL="457200" indent="-457200">
              <a:buClr>
                <a:srgbClr val="003300"/>
              </a:buClr>
            </a:pPr>
            <a:r>
              <a:rPr lang="en-US" sz="2200" b="1" dirty="0" smtClean="0">
                <a:latin typeface="Berlin Sans FB Demi" pitchFamily="34" charset="0"/>
              </a:rPr>
              <a:t>PERATURAN-PERATURAN  yang </a:t>
            </a:r>
            <a:r>
              <a:rPr lang="en-US" sz="2200" b="1" dirty="0" err="1" smtClean="0">
                <a:latin typeface="Berlin Sans FB Demi" pitchFamily="34" charset="0"/>
              </a:rPr>
              <a:t>sudah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diberlakukan</a:t>
            </a:r>
            <a:r>
              <a:rPr lang="en-US" sz="2200" b="1" dirty="0" smtClean="0">
                <a:latin typeface="Berlin Sans FB Demi" pitchFamily="34" charset="0"/>
              </a:rPr>
              <a:t>, </a:t>
            </a:r>
            <a:r>
              <a:rPr lang="en-US" sz="2200" b="1" dirty="0" err="1" smtClean="0">
                <a:latin typeface="Berlin Sans FB Demi" pitchFamily="34" charset="0"/>
              </a:rPr>
              <a:t>maka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</a:p>
          <a:p>
            <a:pPr marL="457200" indent="-457200">
              <a:buClr>
                <a:srgbClr val="003300"/>
              </a:buClr>
            </a:pPr>
            <a:r>
              <a:rPr lang="en-US" sz="2200" b="1" dirty="0" smtClean="0">
                <a:latin typeface="Berlin Sans FB Demi" pitchFamily="34" charset="0"/>
              </a:rPr>
              <a:t>Condominium Management </a:t>
            </a:r>
            <a:r>
              <a:rPr lang="en-US" sz="2200" b="1" dirty="0" err="1" smtClean="0">
                <a:latin typeface="Berlin Sans FB Demi" pitchFamily="34" charset="0"/>
              </a:rPr>
              <a:t>akan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menerapkan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Sanksi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Denda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</a:p>
          <a:p>
            <a:pPr marL="457200" indent="-457200">
              <a:buClr>
                <a:srgbClr val="0033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Kepada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Pekerja</a:t>
            </a:r>
            <a:r>
              <a:rPr lang="en-US" sz="2200" b="1" dirty="0" smtClean="0">
                <a:latin typeface="Berlin Sans FB Demi" pitchFamily="34" charset="0"/>
              </a:rPr>
              <a:t> Resident </a:t>
            </a:r>
            <a:r>
              <a:rPr lang="en-US" sz="2200" b="1" dirty="0" err="1" smtClean="0">
                <a:latin typeface="Berlin Sans FB Demi" pitchFamily="34" charset="0"/>
              </a:rPr>
              <a:t>sebagai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berikut</a:t>
            </a:r>
            <a:r>
              <a:rPr lang="en-US" sz="2200" b="1" dirty="0" smtClean="0">
                <a:latin typeface="Berlin Sans FB Demi" pitchFamily="34" charset="0"/>
              </a:rPr>
              <a:t>:</a:t>
            </a:r>
          </a:p>
          <a:p>
            <a:pPr marL="457200" indent="-457200" algn="just">
              <a:buClr>
                <a:srgbClr val="003300"/>
              </a:buClr>
            </a:pPr>
            <a:endParaRPr lang="en-US" sz="1200" b="1" dirty="0" smtClean="0">
              <a:latin typeface="Berlin Sans FB Demi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Sanksi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Pertaman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Di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Berikan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Surat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Peringatan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ke-1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Surat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Peringatan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ke-2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pelanggaran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Berikutnya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Sanksi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yang ke-3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di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DENDA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Rp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200.000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jika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tidak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di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BAYAR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oleh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Driver,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maka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akan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ditagihkan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kepada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Majikannya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Sanksi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yang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terburuk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adalah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tidak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di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IZIN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kan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masuk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.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Setiap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Surat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Peringatan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akan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di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CC-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kan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kepada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Majikannya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.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857220" y="749520"/>
            <a:ext cx="5329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rgbClr val="003300"/>
                    </a:gs>
                    <a:gs pos="50000">
                      <a:srgbClr val="006600">
                        <a:tint val="44500"/>
                        <a:satMod val="160000"/>
                      </a:srgbClr>
                    </a:gs>
                    <a:gs pos="100000">
                      <a:srgbClr val="006600">
                        <a:tint val="23500"/>
                        <a:satMod val="160000"/>
                      </a:srgbClr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DRIVER, PEMBANTU, BABY SITTER </a:t>
            </a:r>
            <a:endParaRPr lang="id-ID" dirty="0">
              <a:gradFill>
                <a:gsLst>
                  <a:gs pos="0">
                    <a:srgbClr val="003300"/>
                  </a:gs>
                  <a:gs pos="50000">
                    <a:srgbClr val="006600">
                      <a:tint val="44500"/>
                      <a:satMod val="160000"/>
                    </a:srgbClr>
                  </a:gs>
                  <a:gs pos="100000">
                    <a:srgbClr val="006600">
                      <a:tint val="23500"/>
                      <a:satMod val="160000"/>
                    </a:srgbClr>
                  </a:gs>
                </a:gsLst>
                <a:lin ang="10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5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3011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4800" y="1614268"/>
            <a:ext cx="8534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33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Kami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himbau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kepada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Seluruh</a:t>
            </a:r>
            <a:r>
              <a:rPr lang="en-US" sz="2200" b="1" dirty="0" smtClean="0">
                <a:latin typeface="Berlin Sans FB Demi" pitchFamily="34" charset="0"/>
              </a:rPr>
              <a:t> Resident </a:t>
            </a:r>
            <a:r>
              <a:rPr lang="en-US" sz="2200" b="1" dirty="0" err="1" smtClean="0">
                <a:latin typeface="Berlin Sans FB Demi" pitchFamily="34" charset="0"/>
              </a:rPr>
              <a:t>untuk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mendaftarkan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</a:p>
          <a:p>
            <a:pPr marL="457200" indent="-457200">
              <a:buClr>
                <a:srgbClr val="0033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setiap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Pekerja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Baru</a:t>
            </a:r>
            <a:r>
              <a:rPr lang="en-US" sz="2200" b="1" dirty="0" smtClean="0">
                <a:latin typeface="Berlin Sans FB Demi" pitchFamily="34" charset="0"/>
              </a:rPr>
              <a:t> yang </a:t>
            </a:r>
            <a:r>
              <a:rPr lang="en-US" sz="2200" b="1" dirty="0" err="1" smtClean="0">
                <a:latin typeface="Berlin Sans FB Demi" pitchFamily="34" charset="0"/>
              </a:rPr>
              <a:t>masuk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ke</a:t>
            </a:r>
            <a:r>
              <a:rPr lang="en-US" sz="2200" b="1" dirty="0" smtClean="0">
                <a:latin typeface="Berlin Sans FB Demi" pitchFamily="34" charset="0"/>
              </a:rPr>
              <a:t> Condominium Cambridge, </a:t>
            </a:r>
          </a:p>
          <a:p>
            <a:pPr marL="457200" indent="-457200">
              <a:buClr>
                <a:srgbClr val="003300"/>
              </a:buClr>
            </a:pPr>
            <a:r>
              <a:rPr lang="en-US" sz="2200" b="1" dirty="0" smtClean="0">
                <a:latin typeface="Berlin Sans FB Demi" pitchFamily="34" charset="0"/>
              </a:rPr>
              <a:t>yang </a:t>
            </a:r>
            <a:r>
              <a:rPr lang="en-US" sz="2200" b="1" dirty="0" err="1" smtClean="0">
                <a:latin typeface="Berlin Sans FB Demi" pitchFamily="34" charset="0"/>
              </a:rPr>
              <a:t>bertujuan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Untuk</a:t>
            </a:r>
            <a:r>
              <a:rPr lang="en-US" sz="2200" b="1" dirty="0" smtClean="0">
                <a:latin typeface="Berlin Sans FB Demi" pitchFamily="34" charset="0"/>
              </a:rPr>
              <a:t>:</a:t>
            </a:r>
          </a:p>
          <a:p>
            <a:pPr marL="457200" indent="-457200">
              <a:buClr>
                <a:srgbClr val="003300"/>
              </a:buClr>
            </a:pPr>
            <a:endParaRPr lang="en-US" sz="2200" b="1" dirty="0" smtClean="0">
              <a:latin typeface="Berlin Sans FB Demi" pitchFamily="34" charset="0"/>
            </a:endParaRP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200" b="1" dirty="0" err="1" smtClean="0">
                <a:latin typeface="Berlin Sans FB Demi" pitchFamily="34" charset="0"/>
              </a:rPr>
              <a:t>Pendataan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Pekerja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Penghuni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untuk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akurasi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keamanan</a:t>
            </a:r>
            <a:r>
              <a:rPr lang="en-US" sz="2200" b="1" dirty="0" smtClean="0">
                <a:latin typeface="Berlin Sans FB Demi" pitchFamily="34" charset="0"/>
              </a:rPr>
              <a:t>.  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200" b="1" dirty="0" err="1" smtClean="0">
                <a:latin typeface="Berlin Sans FB Demi" pitchFamily="34" charset="0"/>
              </a:rPr>
              <a:t>Penjelasan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Ketentuan-Ketentuan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serta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Peraturan</a:t>
            </a:r>
            <a:r>
              <a:rPr lang="en-US" sz="2200" b="1" dirty="0" smtClean="0">
                <a:latin typeface="Berlin Sans FB Demi" pitchFamily="34" charset="0"/>
              </a:rPr>
              <a:t> -</a:t>
            </a:r>
            <a:r>
              <a:rPr lang="en-US" sz="2200" b="1" dirty="0" err="1" smtClean="0">
                <a:latin typeface="Berlin Sans FB Demi" pitchFamily="34" charset="0"/>
              </a:rPr>
              <a:t>Peraturan</a:t>
            </a:r>
            <a:r>
              <a:rPr lang="en-US" sz="2200" b="1" dirty="0" smtClean="0">
                <a:latin typeface="Berlin Sans FB Demi" pitchFamily="34" charset="0"/>
              </a:rPr>
              <a:t>  </a:t>
            </a:r>
            <a:r>
              <a:rPr lang="en-US" sz="2200" b="1" dirty="0" err="1" smtClean="0">
                <a:latin typeface="Berlin Sans FB Demi" pitchFamily="34" charset="0"/>
              </a:rPr>
              <a:t>di</a:t>
            </a:r>
            <a:r>
              <a:rPr lang="en-US" sz="2200" b="1" dirty="0" smtClean="0">
                <a:latin typeface="Berlin Sans FB Demi" pitchFamily="34" charset="0"/>
              </a:rPr>
              <a:t> Condominium  Cambridge.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200" b="1" dirty="0" err="1" smtClean="0">
                <a:latin typeface="Berlin Sans FB Demi" pitchFamily="34" charset="0"/>
              </a:rPr>
              <a:t>Pembuatan</a:t>
            </a:r>
            <a:r>
              <a:rPr lang="en-US" sz="2200" b="1" dirty="0" smtClean="0">
                <a:latin typeface="Berlin Sans FB Demi" pitchFamily="34" charset="0"/>
              </a:rPr>
              <a:t> ID Card </a:t>
            </a:r>
            <a:r>
              <a:rPr lang="en-US" sz="2200" b="1" dirty="0" err="1" smtClean="0">
                <a:latin typeface="Berlin Sans FB Demi" pitchFamily="34" charset="0"/>
              </a:rPr>
              <a:t>dan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Penyerahannya</a:t>
            </a:r>
            <a:r>
              <a:rPr lang="en-US" sz="2200" b="1" dirty="0" smtClean="0">
                <a:latin typeface="Berlin Sans FB Demi" pitchFamily="34" charset="0"/>
              </a:rPr>
              <a:t>.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200" b="1" dirty="0" smtClean="0">
                <a:latin typeface="Berlin Sans FB Demi" pitchFamily="34" charset="0"/>
              </a:rPr>
              <a:t>Agar </a:t>
            </a:r>
            <a:r>
              <a:rPr lang="en-US" sz="2200" b="1" dirty="0" err="1" smtClean="0">
                <a:latin typeface="Berlin Sans FB Demi" pitchFamily="34" charset="0"/>
              </a:rPr>
              <a:t>dikenali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oleh</a:t>
            </a:r>
            <a:r>
              <a:rPr lang="en-US" sz="2200" b="1" dirty="0" smtClean="0">
                <a:latin typeface="Berlin Sans FB Demi" pitchFamily="34" charset="0"/>
              </a:rPr>
              <a:t> team Management.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200" b="1" dirty="0" err="1" smtClean="0">
                <a:latin typeface="Berlin Sans FB Demi" pitchFamily="34" charset="0"/>
              </a:rPr>
              <a:t>Pekerja</a:t>
            </a:r>
            <a:r>
              <a:rPr lang="en-US" sz="2200" b="1" dirty="0" smtClean="0">
                <a:latin typeface="Berlin Sans FB Demi" pitchFamily="34" charset="0"/>
              </a:rPr>
              <a:t> Resident yang </a:t>
            </a:r>
            <a:r>
              <a:rPr lang="en-US" sz="2200" b="1" dirty="0" err="1" smtClean="0">
                <a:latin typeface="Berlin Sans FB Demi" pitchFamily="34" charset="0"/>
              </a:rPr>
              <a:t>Keluar</a:t>
            </a:r>
            <a:r>
              <a:rPr lang="en-US" sz="2200" b="1" dirty="0" smtClean="0">
                <a:latin typeface="Berlin Sans FB Demi" pitchFamily="34" charset="0"/>
              </a:rPr>
              <a:t>/</a:t>
            </a:r>
            <a:r>
              <a:rPr lang="en-US" sz="2200" b="1" dirty="0" err="1" smtClean="0">
                <a:latin typeface="Berlin Sans FB Demi" pitchFamily="34" charset="0"/>
              </a:rPr>
              <a:t>dikeluarkanpun</a:t>
            </a:r>
            <a:r>
              <a:rPr lang="en-US" sz="2200" b="1" dirty="0" smtClean="0">
                <a:latin typeface="Berlin Sans FB Demi" pitchFamily="34" charset="0"/>
              </a:rPr>
              <a:t> WAJIB DILAPORKAN </a:t>
            </a:r>
            <a:r>
              <a:rPr lang="en-US" sz="2200" b="1" dirty="0" err="1" smtClean="0">
                <a:latin typeface="Berlin Sans FB Demi" pitchFamily="34" charset="0"/>
              </a:rPr>
              <a:t>kepada</a:t>
            </a:r>
            <a:r>
              <a:rPr lang="en-US" sz="2200" b="1" dirty="0" smtClean="0">
                <a:latin typeface="Berlin Sans FB Demi" pitchFamily="34" charset="0"/>
              </a:rPr>
              <a:t> Management </a:t>
            </a:r>
            <a:r>
              <a:rPr lang="en-US" sz="2200" b="1" dirty="0" err="1" smtClean="0">
                <a:latin typeface="Berlin Sans FB Demi" pitchFamily="34" charset="0"/>
              </a:rPr>
              <a:t>untuk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alasan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Pengawasan</a:t>
            </a:r>
            <a:r>
              <a:rPr lang="en-US" sz="2200" b="1" dirty="0" smtClean="0">
                <a:latin typeface="Berlin Sans FB Demi" pitchFamily="34" charset="0"/>
              </a:rPr>
              <a:t>.</a:t>
            </a:r>
          </a:p>
          <a:p>
            <a:pPr marL="457200" indent="-457200">
              <a:buClr>
                <a:srgbClr val="FFFF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Kami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mengharapkan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dukungan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dari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semua</a:t>
            </a:r>
            <a:r>
              <a:rPr lang="en-US" sz="2200" b="1" dirty="0" smtClean="0">
                <a:latin typeface="Berlin Sans FB Demi" pitchFamily="34" charset="0"/>
              </a:rPr>
              <a:t> Resident </a:t>
            </a:r>
            <a:r>
              <a:rPr lang="en-US" sz="2200" b="1" dirty="0" err="1" smtClean="0">
                <a:latin typeface="Berlin Sans FB Demi" pitchFamily="34" charset="0"/>
              </a:rPr>
              <a:t>demi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</a:p>
          <a:p>
            <a:pPr marL="457200" indent="-457200">
              <a:buClr>
                <a:srgbClr val="FFFF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keamanan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ketertiban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bersama</a:t>
            </a:r>
            <a:r>
              <a:rPr lang="en-US" sz="2200" b="1" dirty="0" smtClean="0">
                <a:latin typeface="Berlin Sans FB Demi" pitchFamily="34" charset="0"/>
              </a:rPr>
              <a:t>.			</a:t>
            </a:r>
          </a:p>
          <a:p>
            <a:pPr marL="457200" indent="-457200">
              <a:buClr>
                <a:srgbClr val="FFFF00"/>
              </a:buClr>
            </a:pPr>
            <a:r>
              <a:rPr lang="en-US" sz="2200" b="1" dirty="0" smtClean="0">
                <a:latin typeface="Berlin Sans FB Demi" pitchFamily="34" charset="0"/>
              </a:rPr>
              <a:t>								       </a:t>
            </a:r>
            <a:r>
              <a:rPr lang="en-US" sz="2200" dirty="0" smtClean="0">
                <a:latin typeface="Brush Script MT" pitchFamily="66" charset="0"/>
              </a:rPr>
              <a:t>Management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857220" y="749520"/>
            <a:ext cx="5329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rgbClr val="003300"/>
                    </a:gs>
                    <a:gs pos="50000">
                      <a:srgbClr val="006600">
                        <a:tint val="44500"/>
                        <a:satMod val="160000"/>
                      </a:srgbClr>
                    </a:gs>
                    <a:gs pos="100000">
                      <a:srgbClr val="006600">
                        <a:tint val="23500"/>
                        <a:satMod val="160000"/>
                      </a:srgbClr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DRIVER, PEMBANTU, BABY SITTER </a:t>
            </a:r>
            <a:endParaRPr lang="id-ID" dirty="0">
              <a:gradFill>
                <a:gsLst>
                  <a:gs pos="0">
                    <a:srgbClr val="003300"/>
                  </a:gs>
                  <a:gs pos="50000">
                    <a:srgbClr val="006600">
                      <a:tint val="44500"/>
                      <a:satMod val="160000"/>
                    </a:srgbClr>
                  </a:gs>
                  <a:gs pos="100000">
                    <a:srgbClr val="006600">
                      <a:tint val="23500"/>
                      <a:satMod val="160000"/>
                    </a:srgbClr>
                  </a:gs>
                </a:gsLst>
                <a:lin ang="10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5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676" y="1568949"/>
            <a:ext cx="851212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TANAMAN DI BALKON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Untuk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menghindari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masuknya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HAMA &amp; SERANGGA yang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tanpa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kita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sadari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kedalam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unit (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contoh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Semut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Rayap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Kutu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Kumbang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dll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),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Mulai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saat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ini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segala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JENIS TANAMAN yang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akan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dimasukan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kedalam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Unit,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harus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mengikuti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aturan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ini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Pada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saat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dibeli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HARUS DIBEBASKAN TERLEBIH DAHULU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dari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hama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&amp;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serangga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Team Gardener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juga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akan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memastikan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dan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Mengkarantina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Tanaman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beberapa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hari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sebelum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dimasukan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kedalam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Unit.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7196" y="381000"/>
            <a:ext cx="7115204" cy="12954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000" b="0" i="0" u="sng" strike="noStrike" kern="1200" cap="all" spc="0" normalizeH="0" baseline="0" noProof="0" dirty="0">
              <a:ln w="6350"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lonna MT" pitchFamily="82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9553" y="717030"/>
            <a:ext cx="258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SOLUSI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 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rgbClr val="576A2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                     </a:t>
            </a:r>
            <a:endParaRPr lang="en-US" dirty="0">
              <a:ln w="10541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pic>
        <p:nvPicPr>
          <p:cNvPr id="44035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15900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SOLUSI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4035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676" y="1447800"/>
            <a:ext cx="8664524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TAMBAHAN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Times New Roman" pitchFamily="18" charset="0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Dilarang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menanam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tanaman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Keras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(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Kecuali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dalam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bentuk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BONSAI,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Tinggi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&amp;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Lebar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pohon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Max 1 meter).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Dilarang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menanam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tanaman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Buah-buahan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Dilarang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meletakan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POT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besar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&amp;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berat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ini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akan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membahayakan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kaca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kekuatan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lantai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beton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balkon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Segera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memanggil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KAMI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jika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menemukan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HAMA &amp; SERANGGA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sekecil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apapun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pada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tanaman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baik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di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balkon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maupun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didalam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Unit.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Hama &amp;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Serangga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dapat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berkembang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biak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&amp;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berpindah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ke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unit lain yang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tentunya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akan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menggangu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unit lain.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Yang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terlanjur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memiliki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tanaman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Keras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akan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kami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bantu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sedapat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mungkin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untuk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ditanam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di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lantai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 6.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SOLUSI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4035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676" y="1555552"/>
            <a:ext cx="82296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Bermasalah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DENGAN TANAMAN ?</a:t>
            </a:r>
            <a:endParaRPr kumimoji="0" lang="id-ID" sz="26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menguning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daun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PUCAT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MATI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tiba-tiba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ber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bunga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BERSERANGGA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kutu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Tumbuh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sempurna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pemeliharaan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salah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DITINGGAL BEPERGIAN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waktu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tertetu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anaman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stress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masalah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lainnya</a:t>
            </a:r>
            <a:r>
              <a:rPr lang="en-US" sz="2400" b="1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!</a:t>
            </a:r>
            <a:endParaRPr kumimoji="0" lang="id-ID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GARDENING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 –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FLORIST and NURSERY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rush Script Std" pitchFamily="50" charset="0"/>
                <a:ea typeface="Calibri" pitchFamily="34" charset="0"/>
                <a:cs typeface="Times New Roman" pitchFamily="18" charset="0"/>
              </a:rPr>
              <a:t>Cambridge Condominium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Aries Sagita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Telp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: 061-4550999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061-77885409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0755678">
            <a:off x="559061" y="4669333"/>
            <a:ext cx="2994900" cy="1219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BAWA KEPADA</a:t>
            </a:r>
          </a:p>
          <a:p>
            <a:pPr algn="ctr"/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KAMI  !!!</a:t>
            </a:r>
            <a:endParaRPr lang="id-ID" sz="2000" b="1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30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LAIN –LAIN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524000"/>
            <a:ext cx="82296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 smtClean="0">
                <a:latin typeface="Footlight MT Light" pitchFamily="18" charset="0"/>
              </a:rPr>
              <a:t>Jika</a:t>
            </a:r>
            <a:r>
              <a:rPr lang="en-US" sz="2400" b="1" dirty="0" smtClean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PERUBAHAN &amp; INFORMASI TAMBAHAN, </a:t>
            </a:r>
            <a:r>
              <a:rPr lang="en-US" sz="2400" b="1" dirty="0" err="1">
                <a:latin typeface="Footlight MT Light" pitchFamily="18" charset="0"/>
              </a:rPr>
              <a:t>mengenai</a:t>
            </a:r>
            <a:r>
              <a:rPr lang="en-US" sz="4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400" b="1" dirty="0">
                <a:latin typeface="Footlight MT Light" pitchFamily="18" charset="0"/>
              </a:rPr>
              <a:t>  </a:t>
            </a:r>
            <a:r>
              <a:rPr lang="en-US" sz="2400" b="1" dirty="0" err="1">
                <a:latin typeface="Footlight MT Light" pitchFamily="18" charset="0"/>
              </a:rPr>
              <a:t>akan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segera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kami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masukan</a:t>
            </a:r>
            <a:r>
              <a:rPr lang="en-US" sz="2400" b="1" dirty="0">
                <a:latin typeface="Footlight MT Light" pitchFamily="18" charset="0"/>
              </a:rPr>
              <a:t>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Seluruh</a:t>
            </a:r>
            <a:r>
              <a:rPr lang="en-US" sz="2400" b="1" dirty="0">
                <a:latin typeface="Footlight MT Light" pitchFamily="18" charset="0"/>
              </a:rPr>
              <a:t> Resident </a:t>
            </a:r>
            <a:r>
              <a:rPr lang="en-US" sz="2400" b="1" dirty="0" err="1">
                <a:latin typeface="Footlight MT Light" pitchFamily="18" charset="0"/>
              </a:rPr>
              <a:t>di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mohon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untuk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selalu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melihat</a:t>
            </a:r>
            <a:r>
              <a:rPr lang="en-US" sz="2400" b="1" dirty="0">
                <a:latin typeface="Footlight MT Light" pitchFamily="18" charset="0"/>
              </a:rPr>
              <a:t> Resident Info TV Channel </a:t>
            </a:r>
            <a:r>
              <a:rPr lang="en-US" sz="2400" b="1" dirty="0" err="1">
                <a:latin typeface="Footlight MT Light" pitchFamily="18" charset="0"/>
              </a:rPr>
              <a:t>ini</a:t>
            </a:r>
            <a:r>
              <a:rPr lang="en-US" sz="2400" b="1" dirty="0">
                <a:latin typeface="Footlight MT Light" pitchFamily="18" charset="0"/>
              </a:rPr>
              <a:t>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Keluhan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Masukan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Ide-ide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untuk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kebaikan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bersama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silahkan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menyurati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menghubungi</a:t>
            </a:r>
            <a:r>
              <a:rPr lang="en-US" sz="2400" b="1" dirty="0">
                <a:latin typeface="Footlight MT Light" pitchFamily="18" charset="0"/>
              </a:rPr>
              <a:t> Tenant Relations, Assistant Manager 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General Manager </a:t>
            </a:r>
            <a:r>
              <a:rPr lang="en-US" sz="2400" b="1" dirty="0" err="1">
                <a:latin typeface="Footlight MT Light" pitchFamily="18" charset="0"/>
              </a:rPr>
              <a:t>langsung</a:t>
            </a:r>
            <a:r>
              <a:rPr lang="en-US" sz="2400" b="1" dirty="0">
                <a:latin typeface="Footlight MT Light" pitchFamily="18" charset="0"/>
              </a:rPr>
              <a:t>. 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hal</a:t>
            </a:r>
            <a:r>
              <a:rPr lang="en-US" sz="2400" b="1" dirty="0">
                <a:latin typeface="Footlight MT Light" pitchFamily="18" charset="0"/>
              </a:rPr>
              <a:t> yang </a:t>
            </a:r>
            <a:r>
              <a:rPr lang="en-US" sz="2400" b="1" dirty="0" err="1">
                <a:latin typeface="Footlight MT Light" pitchFamily="18" charset="0"/>
              </a:rPr>
              <a:t>belum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jelas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yang </a:t>
            </a:r>
            <a:r>
              <a:rPr lang="en-US" sz="2400" b="1" dirty="0" err="1">
                <a:latin typeface="Footlight MT Light" pitchFamily="18" charset="0"/>
              </a:rPr>
              <a:t>ingin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ditanyakan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silahkan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bertanya</a:t>
            </a:r>
            <a:r>
              <a:rPr lang="en-US" sz="2400" b="1" dirty="0">
                <a:latin typeface="Footlight MT Light" pitchFamily="18" charset="0"/>
              </a:rPr>
              <a:t> LANGSUNG, </a:t>
            </a:r>
            <a:r>
              <a:rPr lang="en-US" sz="2400" b="1" dirty="0" err="1">
                <a:latin typeface="Footlight MT Light" pitchFamily="18" charset="0"/>
              </a:rPr>
              <a:t>karena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kami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24 JAM</a:t>
            </a:r>
            <a:r>
              <a:rPr lang="en-US" sz="2400" b="1" dirty="0" smtClean="0">
                <a:latin typeface="Footlight MT Light" pitchFamily="18" charset="0"/>
              </a:rPr>
              <a:t>.  </a:t>
            </a:r>
            <a:endParaRPr lang="en-US" sz="2400" b="1" dirty="0">
              <a:latin typeface="Footlight MT Light" pitchFamily="18" charset="0"/>
            </a:endParaRPr>
          </a:p>
          <a:p>
            <a:pPr marL="342900" indent="-342900" algn="r"/>
            <a:endParaRPr lang="en-US" sz="2400" dirty="0">
              <a:latin typeface="Brush Script Std" pitchFamily="50" charset="0"/>
            </a:endParaRPr>
          </a:p>
          <a:p>
            <a:pPr marL="342900" indent="-342900" algn="r"/>
            <a:r>
              <a:rPr lang="en-US" sz="2400" dirty="0">
                <a:latin typeface="Brush Script Std" pitchFamily="50" charset="0"/>
              </a:rPr>
              <a:t>Condominium Management </a:t>
            </a:r>
          </a:p>
          <a:p>
            <a:pPr marL="342900" indent="-342900"/>
            <a:endParaRPr lang="en-US" sz="2400" b="1" dirty="0">
              <a:latin typeface="Footlight MT Light" pitchFamily="18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-15240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Januari</a:t>
            </a: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06805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t0.gstatic.com/images?q=tbn:ANd9GcQPIhTVGwvCaaDijsDfjSe59hJLrsY_jC8ldzkGuUTWjQqcKvQ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04800" y="2133600"/>
            <a:ext cx="6096000" cy="406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t0.gstatic.com/images?q=tbn:ANd9GcQPIhTVGwvCaaDijsDfjSe59hJLrsY_jC8ldzkGuUTWjQqcKvQ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7039"/>
              </a:clrFrom>
              <a:clrTo>
                <a:srgbClr val="FB7039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03495">
            <a:off x="3262336" y="3213598"/>
            <a:ext cx="4800600" cy="320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t0.gstatic.com/images?q=tbn:ANd9GcQPIhTVGwvCaaDijsDfjSe59hJLrsY_jC8ldzkGuUTWjQqcKvQ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05253">
            <a:off x="5754892" y="4033484"/>
            <a:ext cx="3810000" cy="254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33400" y="1411456"/>
            <a:ext cx="8077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2800" b="1" dirty="0" smtClean="0">
              <a:latin typeface="Berlin Sans FB Demi" pitchFamily="34" charset="0"/>
            </a:endParaRPr>
          </a:p>
          <a:p>
            <a:pPr algn="ctr">
              <a:defRPr/>
            </a:pPr>
            <a:r>
              <a:rPr lang="en-US" sz="4000" b="1" dirty="0" err="1" smtClean="0">
                <a:solidFill>
                  <a:srgbClr val="FFC000"/>
                </a:solidFill>
                <a:latin typeface="Berlin Sans FB Demi" pitchFamily="34" charset="0"/>
              </a:rPr>
              <a:t>Selamat</a:t>
            </a:r>
            <a:r>
              <a:rPr lang="en-US" sz="4000" b="1" dirty="0" smtClean="0">
                <a:solidFill>
                  <a:srgbClr val="FFC000"/>
                </a:solidFill>
                <a:latin typeface="Berlin Sans FB Demi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Berlin Sans FB Demi" pitchFamily="34" charset="0"/>
              </a:rPr>
              <a:t>Tahun</a:t>
            </a:r>
            <a:r>
              <a:rPr lang="en-US" sz="4000" b="1" dirty="0" smtClean="0">
                <a:solidFill>
                  <a:srgbClr val="FFC000"/>
                </a:solidFill>
                <a:latin typeface="Berlin Sans FB Demi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Berlin Sans FB Demi" pitchFamily="34" charset="0"/>
              </a:rPr>
              <a:t>Baru</a:t>
            </a:r>
            <a:r>
              <a:rPr lang="en-US" sz="4000" b="1" dirty="0" smtClean="0">
                <a:solidFill>
                  <a:srgbClr val="FFC000"/>
                </a:solidFill>
                <a:latin typeface="Berlin Sans FB Demi" pitchFamily="34" charset="0"/>
              </a:rPr>
              <a:t> 2012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Kami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berharap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Tahun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Baru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ini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akan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membawa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Kesuksesan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dan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Kebahagiaan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Baru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bagi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Berlin Sans FB Demi" pitchFamily="34" charset="0"/>
              </a:rPr>
              <a:t>seluruh</a:t>
            </a: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 Resident.</a:t>
            </a:r>
          </a:p>
          <a:p>
            <a:pPr algn="ctr">
              <a:defRPr/>
            </a:pPr>
            <a:endParaRPr lang="en-US" sz="3200" b="1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  <a:latin typeface="Brush Script Std" pitchFamily="50" charset="0"/>
              </a:rPr>
              <a:t>Condominium Management</a:t>
            </a:r>
          </a:p>
          <a:p>
            <a:pPr>
              <a:defRPr/>
            </a:pPr>
            <a:endParaRPr lang="en-US" sz="2800" b="1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-15240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(January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06805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t0.gstatic.com/images?q=tbn:ANd9GcQPIhTVGwvCaaDijsDfjSe59hJLrsY_jC8ldzkGuUTWjQqcKvQ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04800" y="2133600"/>
            <a:ext cx="6096000" cy="406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t0.gstatic.com/images?q=tbn:ANd9GcQPIhTVGwvCaaDijsDfjSe59hJLrsY_jC8ldzkGuUTWjQqcKvQ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7039"/>
              </a:clrFrom>
              <a:clrTo>
                <a:srgbClr val="FB7039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03495">
            <a:off x="3262336" y="3213598"/>
            <a:ext cx="4800600" cy="320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t0.gstatic.com/images?q=tbn:ANd9GcQPIhTVGwvCaaDijsDfjSe59hJLrsY_jC8ldzkGuUTWjQqcKvQ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05253">
            <a:off x="5754892" y="4033484"/>
            <a:ext cx="3810000" cy="254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33400" y="1411456"/>
            <a:ext cx="8077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2800" b="1" dirty="0" smtClean="0">
              <a:solidFill>
                <a:prstClr val="white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FFC000"/>
                </a:solidFill>
                <a:latin typeface="Berlin Sans FB Demi" pitchFamily="34" charset="0"/>
              </a:rPr>
              <a:t>Happy New Year 2012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Berlin Sans FB Demi" pitchFamily="34" charset="0"/>
              </a:rPr>
              <a:t>Our hope is May this New Year will bring the new Success and the new Happiness to all the Resident.</a:t>
            </a:r>
          </a:p>
          <a:p>
            <a:pPr algn="ctr">
              <a:defRPr/>
            </a:pPr>
            <a:endParaRPr lang="en-US" sz="3200" b="1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  <a:latin typeface="Brush Script Std" pitchFamily="50" charset="0"/>
              </a:rPr>
              <a:t>Condominium Management</a:t>
            </a:r>
          </a:p>
          <a:p>
            <a:pPr>
              <a:defRPr/>
            </a:pPr>
            <a:endParaRPr lang="en-US" sz="2800" b="1" dirty="0" smtClean="0">
              <a:solidFill>
                <a:srgbClr val="FFFF00"/>
              </a:solidFill>
              <a:latin typeface="Berlin Sans FB Demi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6"/>
          <p:cNvGrpSpPr>
            <a:grpSpLocks/>
          </p:cNvGrpSpPr>
          <p:nvPr/>
        </p:nvGrpSpPr>
        <p:grpSpPr bwMode="auto">
          <a:xfrm>
            <a:off x="838200" y="53959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For Family for Life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3074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Januari</a:t>
            </a: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4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516563"/>
            <a:ext cx="990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3"/>
          <p:cNvSpPr txBox="1">
            <a:spLocks noChangeArrowheads="1"/>
          </p:cNvSpPr>
          <p:nvPr/>
        </p:nvSpPr>
        <p:spPr bwMode="auto">
          <a:xfrm>
            <a:off x="502170" y="1337870"/>
            <a:ext cx="83058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 err="1">
                <a:latin typeface="Brush Script Std" pitchFamily="50" charset="0"/>
              </a:rPr>
              <a:t>Pesan</a:t>
            </a:r>
            <a:r>
              <a:rPr lang="en-US" sz="2400" u="sng" dirty="0">
                <a:latin typeface="Brush Script Std" pitchFamily="50" charset="0"/>
              </a:rPr>
              <a:t> dari GM </a:t>
            </a:r>
            <a:r>
              <a:rPr lang="en-US" sz="2400" u="sng" dirty="0" smtClean="0">
                <a:latin typeface="Brush Script Std" pitchFamily="50" charset="0"/>
              </a:rPr>
              <a:t>.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b="1" dirty="0" err="1" smtClean="0"/>
              <a:t>Penghuni</a:t>
            </a:r>
            <a:r>
              <a:rPr lang="en-US" b="1" dirty="0" smtClean="0"/>
              <a:t> yang </a:t>
            </a:r>
            <a:r>
              <a:rPr lang="en-US" b="1" dirty="0" err="1" smtClean="0"/>
              <a:t>Terhormat</a:t>
            </a:r>
            <a:r>
              <a:rPr lang="en-US" b="1" dirty="0" smtClean="0"/>
              <a:t>,</a:t>
            </a:r>
          </a:p>
          <a:p>
            <a:pPr>
              <a:defRPr/>
            </a:pPr>
            <a:r>
              <a:rPr lang="en-US" b="1" dirty="0" err="1" smtClean="0"/>
              <a:t>Memasuki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 </a:t>
            </a:r>
            <a:r>
              <a:rPr lang="en-US" b="1" dirty="0" err="1" smtClean="0"/>
              <a:t>tentu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rencana-rencana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harapan-harapan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 yang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buat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pribadi</a:t>
            </a:r>
            <a:r>
              <a:rPr lang="en-US" b="1" dirty="0" smtClean="0"/>
              <a:t>, </a:t>
            </a:r>
            <a:r>
              <a:rPr lang="en-US" b="1" dirty="0" err="1" smtClean="0"/>
              <a:t>keluarga</a:t>
            </a:r>
            <a:r>
              <a:rPr lang="en-US" b="1" dirty="0" smtClean="0"/>
              <a:t> &amp;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usaha</a:t>
            </a:r>
            <a:r>
              <a:rPr lang="en-US" b="1" dirty="0" smtClean="0"/>
              <a:t>/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.</a:t>
            </a:r>
            <a:endParaRPr lang="en-US" sz="800" b="1" dirty="0" smtClean="0"/>
          </a:p>
          <a:p>
            <a:pPr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b="1" dirty="0" err="1" smtClean="0"/>
              <a:t>Demikian</a:t>
            </a:r>
            <a:r>
              <a:rPr lang="en-US" b="1" dirty="0" smtClean="0"/>
              <a:t> </a:t>
            </a:r>
            <a:r>
              <a:rPr lang="en-US" b="1" dirty="0" err="1" smtClean="0"/>
              <a:t>juga</a:t>
            </a:r>
            <a:r>
              <a:rPr lang="en-US" b="1" dirty="0" smtClean="0"/>
              <a:t> Developer &amp; Management Condominium </a:t>
            </a:r>
            <a:r>
              <a:rPr lang="en-US" b="1" dirty="0" err="1" smtClean="0"/>
              <a:t>masih</a:t>
            </a:r>
            <a:r>
              <a:rPr lang="en-US" b="1" dirty="0" smtClean="0"/>
              <a:t> </a:t>
            </a:r>
            <a:r>
              <a:rPr lang="en-US" b="1" dirty="0" err="1" smtClean="0"/>
              <a:t>terus</a:t>
            </a:r>
            <a:r>
              <a:rPr lang="en-US" b="1" dirty="0" smtClean="0"/>
              <a:t> </a:t>
            </a:r>
            <a:r>
              <a:rPr lang="en-US" b="1" dirty="0" err="1" smtClean="0"/>
              <a:t>berupaya</a:t>
            </a:r>
            <a:r>
              <a:rPr lang="en-US" b="1" dirty="0" smtClean="0"/>
              <a:t> </a:t>
            </a:r>
            <a:r>
              <a:rPr lang="en-US" b="1" dirty="0" err="1" smtClean="0"/>
              <a:t>menyempurnakan</a:t>
            </a:r>
            <a:r>
              <a:rPr lang="en-US" b="1" dirty="0" smtClean="0"/>
              <a:t> Fasilitas2, Sistem2, Peraturan2 </a:t>
            </a:r>
            <a:r>
              <a:rPr lang="en-US" b="1" dirty="0" err="1" smtClean="0"/>
              <a:t>dan</a:t>
            </a:r>
            <a:r>
              <a:rPr lang="en-US" b="1" dirty="0" smtClean="0"/>
              <a:t> Pelayanan2 agar </a:t>
            </a:r>
            <a:r>
              <a:rPr lang="en-US" b="1" dirty="0" err="1" smtClean="0"/>
              <a:t>segera</a:t>
            </a:r>
            <a:r>
              <a:rPr lang="en-US" b="1" dirty="0" smtClean="0"/>
              <a:t> </a:t>
            </a:r>
            <a:r>
              <a:rPr lang="en-US" b="1" dirty="0" err="1" smtClean="0"/>
              <a:t>tercapai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VISI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yaitu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“MENCIPTAKAN KEPUASAN TINGGAL YANG TAK BERKESUDAHAN”</a:t>
            </a:r>
            <a:r>
              <a:rPr lang="en-US" b="1" dirty="0" smtClean="0"/>
              <a:t> </a:t>
            </a:r>
            <a:r>
              <a:rPr lang="en-US" b="1" dirty="0" err="1" smtClean="0"/>
              <a:t>bagi</a:t>
            </a:r>
            <a:r>
              <a:rPr lang="en-US" b="1" dirty="0" smtClean="0"/>
              <a:t> </a:t>
            </a:r>
            <a:r>
              <a:rPr lang="en-US" b="1" dirty="0" err="1" smtClean="0"/>
              <a:t>seluruh</a:t>
            </a:r>
            <a:r>
              <a:rPr lang="en-US" b="1" dirty="0" smtClean="0"/>
              <a:t> Resident.</a:t>
            </a:r>
          </a:p>
          <a:p>
            <a:pPr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Profesional</a:t>
            </a:r>
            <a:r>
              <a:rPr lang="en-US" b="1" dirty="0" smtClean="0"/>
              <a:t>, </a:t>
            </a:r>
            <a:r>
              <a:rPr lang="en-US" b="1" dirty="0" err="1" smtClean="0"/>
              <a:t>kami</a:t>
            </a:r>
            <a:r>
              <a:rPr lang="en-US" b="1" dirty="0" smtClean="0"/>
              <a:t> </a:t>
            </a:r>
            <a:r>
              <a:rPr lang="en-US" b="1" dirty="0" err="1" smtClean="0"/>
              <a:t>mengajak</a:t>
            </a:r>
            <a:r>
              <a:rPr lang="en-US" b="1" dirty="0" smtClean="0"/>
              <a:t> Resident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selalu</a:t>
            </a:r>
            <a:r>
              <a:rPr lang="en-US" b="1" dirty="0" smtClean="0"/>
              <a:t> BERTANYA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orang-orang</a:t>
            </a:r>
            <a:r>
              <a:rPr lang="en-US" b="1" dirty="0" smtClean="0"/>
              <a:t> yang </a:t>
            </a:r>
            <a:r>
              <a:rPr lang="en-US" b="1" dirty="0" smtClean="0">
                <a:solidFill>
                  <a:srgbClr val="FFFF00"/>
                </a:solidFill>
              </a:rPr>
              <a:t>TEPAT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BERWENANG</a:t>
            </a:r>
            <a:r>
              <a:rPr lang="en-US" b="1" dirty="0" smtClean="0"/>
              <a:t>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hal-hal</a:t>
            </a:r>
            <a:r>
              <a:rPr lang="en-US" b="1" dirty="0" smtClean="0"/>
              <a:t> yang </a:t>
            </a:r>
            <a:r>
              <a:rPr lang="en-US" b="1" dirty="0" err="1" smtClean="0"/>
              <a:t>masih</a:t>
            </a:r>
            <a:r>
              <a:rPr lang="en-US" b="1" dirty="0" smtClean="0"/>
              <a:t> MERAGUKAN, yang BELUM JELAS, yang BELUM DIMENGERTI </a:t>
            </a:r>
            <a:r>
              <a:rPr lang="en-US" b="1" dirty="0" err="1" smtClean="0"/>
              <a:t>dll</a:t>
            </a:r>
            <a:r>
              <a:rPr lang="en-US" b="1" dirty="0" smtClean="0"/>
              <a:t>, agar Resident </a:t>
            </a:r>
            <a:r>
              <a:rPr lang="en-US" b="1" dirty="0" err="1" smtClean="0"/>
              <a:t>mendapat</a:t>
            </a:r>
            <a:r>
              <a:rPr lang="en-US" b="1" dirty="0" smtClean="0"/>
              <a:t> JAWABAN yang OBJEKTIF &amp; TEPAT.</a:t>
            </a:r>
          </a:p>
          <a:p>
            <a:pPr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3959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For Family for Life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3074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Januari</a:t>
            </a: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4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516563"/>
            <a:ext cx="990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3"/>
          <p:cNvSpPr txBox="1">
            <a:spLocks noChangeArrowheads="1"/>
          </p:cNvSpPr>
          <p:nvPr/>
        </p:nvSpPr>
        <p:spPr bwMode="auto">
          <a:xfrm>
            <a:off x="533400" y="1003042"/>
            <a:ext cx="8077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400" u="sng" dirty="0" smtClean="0">
              <a:latin typeface="Brush Script Std" pitchFamily="50" charset="0"/>
            </a:endParaRP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b="1" dirty="0" smtClean="0"/>
              <a:t>Hal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kami</a:t>
            </a:r>
            <a:r>
              <a:rPr lang="en-US" b="1" dirty="0" smtClean="0"/>
              <a:t> </a:t>
            </a:r>
            <a:r>
              <a:rPr lang="en-US" b="1" dirty="0" err="1" smtClean="0"/>
              <a:t>sampaikan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menghindari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PERSEPSI-PERSEPSI YANG KURANG TEPAT ATAU BAHKAN CENDERUNG SALAH</a:t>
            </a:r>
            <a:r>
              <a:rPr lang="en-US" b="1" dirty="0" smtClean="0"/>
              <a:t> </a:t>
            </a:r>
            <a:r>
              <a:rPr lang="en-US" b="1" dirty="0" err="1" smtClean="0"/>
              <a:t>mengenai</a:t>
            </a:r>
            <a:r>
              <a:rPr lang="en-US" b="1" dirty="0" smtClean="0"/>
              <a:t> Condominium yang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miliki</a:t>
            </a:r>
            <a:r>
              <a:rPr lang="en-US" b="1" dirty="0" smtClean="0"/>
              <a:t> </a:t>
            </a:r>
            <a:r>
              <a:rPr lang="en-US" b="1" dirty="0" err="1" smtClean="0"/>
              <a:t>bersama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.</a:t>
            </a:r>
          </a:p>
          <a:p>
            <a:pPr>
              <a:defRPr/>
            </a:pPr>
            <a:endParaRPr lang="en-US" sz="400" b="1" dirty="0" smtClean="0"/>
          </a:p>
          <a:p>
            <a:pPr>
              <a:defRPr/>
            </a:pPr>
            <a:r>
              <a:rPr lang="en-US" b="1" dirty="0" err="1" smtClean="0"/>
              <a:t>Kami</a:t>
            </a:r>
            <a:r>
              <a:rPr lang="en-US" b="1" dirty="0" smtClean="0"/>
              <a:t> </a:t>
            </a:r>
            <a:r>
              <a:rPr lang="en-US" b="1" dirty="0" err="1" smtClean="0"/>
              <a:t>sangat</a:t>
            </a:r>
            <a:r>
              <a:rPr lang="en-US" b="1" dirty="0" smtClean="0"/>
              <a:t> </a:t>
            </a:r>
            <a:r>
              <a:rPr lang="en-US" b="1" dirty="0" err="1" smtClean="0"/>
              <a:t>berharap</a:t>
            </a:r>
            <a:r>
              <a:rPr lang="en-US" b="1" dirty="0" smtClean="0"/>
              <a:t> agar Resident </a:t>
            </a:r>
            <a:r>
              <a:rPr lang="en-US" b="1" dirty="0" smtClean="0">
                <a:solidFill>
                  <a:srgbClr val="FFFF00"/>
                </a:solidFill>
              </a:rPr>
              <a:t>TETAP MENDUKUNG</a:t>
            </a:r>
            <a:r>
              <a:rPr lang="en-US" b="1" dirty="0" smtClean="0"/>
              <a:t> Management Condominium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pelaksanaan</a:t>
            </a:r>
            <a:r>
              <a:rPr lang="en-US" b="1" dirty="0" smtClean="0"/>
              <a:t> </a:t>
            </a:r>
            <a:r>
              <a:rPr lang="en-US" b="1" dirty="0" err="1" smtClean="0"/>
              <a:t>tugas-tugas</a:t>
            </a:r>
            <a:r>
              <a:rPr lang="en-US" b="1" dirty="0" smtClean="0"/>
              <a:t> </a:t>
            </a:r>
            <a:r>
              <a:rPr lang="en-US" b="1" dirty="0" err="1" smtClean="0"/>
              <a:t>hariannya</a:t>
            </a:r>
            <a:r>
              <a:rPr lang="en-US" b="1" dirty="0" smtClean="0"/>
              <a:t>,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tanpa</a:t>
            </a:r>
            <a:r>
              <a:rPr lang="en-US" b="1" dirty="0" smtClean="0"/>
              <a:t> </a:t>
            </a:r>
            <a:r>
              <a:rPr lang="en-US" b="1" dirty="0" err="1" smtClean="0"/>
              <a:t>dukungan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turut</a:t>
            </a:r>
            <a:r>
              <a:rPr lang="en-US" b="1" dirty="0" smtClean="0"/>
              <a:t> </a:t>
            </a:r>
            <a:r>
              <a:rPr lang="en-US" b="1" dirty="0" err="1" smtClean="0"/>
              <a:t>bertanggungjawabnya</a:t>
            </a:r>
            <a:r>
              <a:rPr lang="en-US" b="1" dirty="0" smtClean="0"/>
              <a:t> Resident,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 smtClean="0"/>
              <a:t>pengelolaan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SEMPURNA.</a:t>
            </a:r>
            <a:endParaRPr lang="en-US" sz="400" b="1" dirty="0" smtClean="0"/>
          </a:p>
          <a:p>
            <a:pPr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b="1" dirty="0" err="1" smtClean="0"/>
              <a:t>Tentunya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saja</a:t>
            </a:r>
            <a:r>
              <a:rPr lang="en-US" b="1" dirty="0" smtClean="0"/>
              <a:t> </a:t>
            </a:r>
            <a:r>
              <a:rPr lang="en-US" b="1" dirty="0" err="1" smtClean="0"/>
              <a:t>hal-hal</a:t>
            </a:r>
            <a:r>
              <a:rPr lang="en-US" b="1" dirty="0" smtClean="0"/>
              <a:t> yang </a:t>
            </a:r>
            <a:r>
              <a:rPr lang="en-US" b="1" dirty="0" err="1" smtClean="0"/>
              <a:t>masih</a:t>
            </a:r>
            <a:r>
              <a:rPr lang="en-US" b="1" dirty="0" smtClean="0"/>
              <a:t> KURANG BERKENAN </a:t>
            </a:r>
            <a:r>
              <a:rPr lang="en-US" b="1" dirty="0" err="1" smtClean="0"/>
              <a:t>selama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2011,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</a:t>
            </a:r>
            <a:r>
              <a:rPr lang="en-US" b="1" dirty="0" err="1" smtClean="0"/>
              <a:t>kami</a:t>
            </a:r>
            <a:r>
              <a:rPr lang="en-US" b="1" dirty="0" smtClean="0"/>
              <a:t> Management Condominium &amp; Developer </a:t>
            </a:r>
            <a:r>
              <a:rPr lang="en-US" b="1" dirty="0" err="1" smtClean="0"/>
              <a:t>memohon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MAAF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perbaikan-perbaikan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terus</a:t>
            </a:r>
            <a:r>
              <a:rPr lang="en-US" b="1" dirty="0" smtClean="0"/>
              <a:t>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 smtClean="0"/>
              <a:t>hingga</a:t>
            </a:r>
            <a:r>
              <a:rPr lang="en-US" b="1" dirty="0" smtClean="0"/>
              <a:t> </a:t>
            </a:r>
            <a:r>
              <a:rPr lang="en-US" b="1" dirty="0" err="1" smtClean="0"/>
              <a:t>seluruh</a:t>
            </a:r>
            <a:r>
              <a:rPr lang="en-US" b="1" dirty="0" smtClean="0"/>
              <a:t> Resident TERPUASKAN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segala</a:t>
            </a:r>
            <a:r>
              <a:rPr lang="en-US" b="1" dirty="0" smtClean="0"/>
              <a:t> yang TERBAIK yang </a:t>
            </a:r>
            <a:r>
              <a:rPr lang="en-US" b="1" dirty="0" err="1" smtClean="0"/>
              <a:t>kami</a:t>
            </a:r>
            <a:r>
              <a:rPr lang="en-US" b="1" dirty="0" smtClean="0"/>
              <a:t> </a:t>
            </a:r>
            <a:r>
              <a:rPr lang="en-US" b="1" dirty="0" err="1" smtClean="0"/>
              <a:t>kerjakan</a:t>
            </a:r>
            <a:r>
              <a:rPr lang="en-US" b="1" dirty="0" smtClean="0"/>
              <a:t>.</a:t>
            </a:r>
            <a:endParaRPr lang="en-US" sz="400" dirty="0" smtClean="0"/>
          </a:p>
          <a:p>
            <a:pPr algn="ctr">
              <a:defRPr/>
            </a:pPr>
            <a:r>
              <a:rPr lang="en-US" b="1" dirty="0" smtClean="0"/>
              <a:t>Salam,</a:t>
            </a:r>
          </a:p>
          <a:p>
            <a:pPr algn="ctr">
              <a:defRPr/>
            </a:pPr>
            <a:r>
              <a:rPr lang="en-US" sz="1600" b="1" dirty="0" smtClean="0"/>
              <a:t>Teddy Sinaga</a:t>
            </a:r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3959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For Family for Life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3074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Januari</a:t>
            </a: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4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516563"/>
            <a:ext cx="990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3"/>
          <p:cNvSpPr txBox="1">
            <a:spLocks noChangeArrowheads="1"/>
          </p:cNvSpPr>
          <p:nvPr/>
        </p:nvSpPr>
        <p:spPr bwMode="auto">
          <a:xfrm>
            <a:off x="533400" y="1003042"/>
            <a:ext cx="8077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400" u="sng" dirty="0" smtClean="0">
              <a:latin typeface="Brush Script Std" pitchFamily="50" charset="0"/>
            </a:endParaRP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b="1" u="sng" dirty="0" smtClean="0"/>
              <a:t>INSIDE </a:t>
            </a:r>
            <a:r>
              <a:rPr lang="en-US" sz="2400" b="1" u="sng" dirty="0" err="1" smtClean="0"/>
              <a:t>bulan-bulan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sebelumnya</a:t>
            </a:r>
            <a:endParaRPr lang="en-US" sz="2400" b="1" u="sng" dirty="0" smtClean="0"/>
          </a:p>
          <a:p>
            <a:pPr>
              <a:defRPr/>
            </a:pPr>
            <a:endParaRPr lang="en-US" sz="2400" b="1" u="sng" dirty="0" smtClean="0"/>
          </a:p>
          <a:p>
            <a:pPr>
              <a:defRPr/>
            </a:pPr>
            <a:r>
              <a:rPr lang="en-US" sz="2400" dirty="0" err="1" smtClean="0"/>
              <a:t>Untuk</a:t>
            </a:r>
            <a:r>
              <a:rPr lang="en-US" sz="2400" dirty="0" smtClean="0"/>
              <a:t> INSIDE yang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Resident Info TV Channel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bulan-bulan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www.cambridge.co.id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Terutama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bagi</a:t>
            </a:r>
            <a:r>
              <a:rPr lang="en-US" sz="2400" dirty="0" smtClean="0">
                <a:solidFill>
                  <a:srgbClr val="FFFF00"/>
                </a:solidFill>
              </a:rPr>
              <a:t> Resident </a:t>
            </a:r>
            <a:r>
              <a:rPr lang="en-US" sz="2400" dirty="0" err="1" smtClean="0">
                <a:solidFill>
                  <a:srgbClr val="FFFF00"/>
                </a:solidFill>
              </a:rPr>
              <a:t>baru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diwajibkan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untuk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membaca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memahaminya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serta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mensosialisasikan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kepada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seluruh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keluarga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pekerja-pekerjanya</a:t>
            </a:r>
            <a:r>
              <a:rPr lang="en-US" sz="2400" dirty="0" smtClean="0">
                <a:solidFill>
                  <a:srgbClr val="FFFF00"/>
                </a:solidFill>
              </a:rPr>
              <a:t>.  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endParaRPr lang="en-US" sz="400" b="1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3959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For Family for Life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3074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Januari</a:t>
            </a: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4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516563"/>
            <a:ext cx="990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3"/>
          <p:cNvSpPr txBox="1">
            <a:spLocks noChangeArrowheads="1"/>
          </p:cNvSpPr>
          <p:nvPr/>
        </p:nvSpPr>
        <p:spPr bwMode="auto">
          <a:xfrm>
            <a:off x="533400" y="1003042"/>
            <a:ext cx="807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400" u="sng" dirty="0" smtClean="0">
              <a:latin typeface="Brush Script Std" pitchFamily="50" charset="0"/>
            </a:endParaRP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b="1" u="sng" dirty="0" smtClean="0"/>
              <a:t>PEMINDAHAN KACA BALKON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b="1" dirty="0" err="1" smtClean="0"/>
              <a:t>Pemindahan</a:t>
            </a:r>
            <a:r>
              <a:rPr lang="en-US" b="1" dirty="0" smtClean="0"/>
              <a:t> </a:t>
            </a:r>
            <a:r>
              <a:rPr lang="en-US" b="1" dirty="0" err="1" smtClean="0"/>
              <a:t>Kaca</a:t>
            </a:r>
            <a:r>
              <a:rPr lang="en-US" b="1" dirty="0" smtClean="0"/>
              <a:t> BALKON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Penambahan</a:t>
            </a:r>
            <a:r>
              <a:rPr lang="en-US" b="1" dirty="0" smtClean="0"/>
              <a:t> </a:t>
            </a:r>
            <a:r>
              <a:rPr lang="en-US" b="1" dirty="0" err="1" smtClean="0"/>
              <a:t>Pagar</a:t>
            </a:r>
            <a:r>
              <a:rPr lang="en-US" b="1" dirty="0" smtClean="0"/>
              <a:t> Stainless Steel </a:t>
            </a:r>
            <a:r>
              <a:rPr lang="en-US" b="1" dirty="0" err="1" smtClean="0"/>
              <a:t>setiap</a:t>
            </a:r>
            <a:r>
              <a:rPr lang="en-US" b="1" dirty="0" smtClean="0"/>
              <a:t> UNIT </a:t>
            </a:r>
            <a:r>
              <a:rPr lang="en-US" b="1" dirty="0" err="1" smtClean="0"/>
              <a:t>sedang</a:t>
            </a:r>
            <a:r>
              <a:rPr lang="en-US" b="1" dirty="0" smtClean="0"/>
              <a:t> </a:t>
            </a:r>
            <a:r>
              <a:rPr lang="en-US" b="1" dirty="0" err="1" smtClean="0"/>
              <a:t>terus</a:t>
            </a:r>
            <a:r>
              <a:rPr lang="en-US" b="1" dirty="0" smtClean="0"/>
              <a:t> </a:t>
            </a:r>
            <a:r>
              <a:rPr lang="en-US" b="1" dirty="0" err="1" smtClean="0"/>
              <a:t>dikerjakan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diselesaikan</a:t>
            </a:r>
            <a:r>
              <a:rPr lang="en-US" b="1" dirty="0" smtClean="0"/>
              <a:t>,</a:t>
            </a:r>
          </a:p>
          <a:p>
            <a:pPr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b="1" dirty="0" err="1" smtClean="0"/>
              <a:t>Kami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</a:t>
            </a:r>
            <a:r>
              <a:rPr lang="en-US" b="1" dirty="0" err="1" smtClean="0"/>
              <a:t>mengharapkan</a:t>
            </a:r>
            <a:r>
              <a:rPr lang="en-US" b="1" dirty="0" smtClean="0"/>
              <a:t> </a:t>
            </a:r>
            <a:r>
              <a:rPr lang="en-US" b="1" dirty="0" err="1" smtClean="0"/>
              <a:t>dukungan</a:t>
            </a:r>
            <a:r>
              <a:rPr lang="en-US" b="1" dirty="0" smtClean="0"/>
              <a:t> Resident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memberikan</a:t>
            </a:r>
            <a:r>
              <a:rPr lang="en-US" b="1" dirty="0" smtClean="0"/>
              <a:t> </a:t>
            </a:r>
            <a:r>
              <a:rPr lang="en-US" b="1" dirty="0" err="1" smtClean="0"/>
              <a:t>Izin</a:t>
            </a:r>
            <a:r>
              <a:rPr lang="en-US" b="1" dirty="0" smtClean="0"/>
              <a:t> </a:t>
            </a:r>
            <a:r>
              <a:rPr lang="en-US" b="1" dirty="0" err="1" smtClean="0"/>
              <a:t>masuk</a:t>
            </a:r>
            <a:r>
              <a:rPr lang="en-US" b="1" dirty="0" smtClean="0"/>
              <a:t> agar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Pemindahan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terselesaikan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cepat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Sempurna</a:t>
            </a:r>
            <a:r>
              <a:rPr lang="en-US" b="1" dirty="0" smtClean="0"/>
              <a:t>.</a:t>
            </a:r>
            <a:endParaRPr lang="en-US" sz="400" b="1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64940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Aerobic </a:t>
            </a:r>
            <a:r>
              <a:rPr lang="en-US" sz="54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Bersama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Akan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dimulai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kembali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Jadwal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: 11, 14, 18, 21, 25, 28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Januari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Jam: 17.00 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– 19.00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wib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Lokasi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: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Ruang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Aerobic Lt 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Instruktur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Sdri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.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Bulan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&amp;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Wiwid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grpSp>
        <p:nvGrpSpPr>
          <p:cNvPr id="35843" name="Group 6"/>
          <p:cNvGrpSpPr>
            <a:grpSpLocks/>
          </p:cNvGrpSpPr>
          <p:nvPr/>
        </p:nvGrpSpPr>
        <p:grpSpPr bwMode="auto">
          <a:xfrm>
            <a:off x="838200" y="5257800"/>
            <a:ext cx="7696200" cy="1233488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5844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37686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18290</TotalTime>
  <Words>1580</Words>
  <Application>Microsoft Office PowerPoint</Application>
  <PresentationFormat>On-screen Show (4:3)</PresentationFormat>
  <Paragraphs>305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Firelight</vt:lpstr>
      <vt:lpstr>Theme1</vt:lpstr>
      <vt:lpstr>1_Firelight</vt:lpstr>
      <vt:lpstr>2_Firelight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GAIH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Teddy</dc:creator>
  <cp:lastModifiedBy>AP4741</cp:lastModifiedBy>
  <cp:revision>787</cp:revision>
  <dcterms:created xsi:type="dcterms:W3CDTF">2010-06-22T14:49:22Z</dcterms:created>
  <dcterms:modified xsi:type="dcterms:W3CDTF">2012-01-30T14:45:11Z</dcterms:modified>
</cp:coreProperties>
</file>